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lab Iskandar" initials="MI" lastIdx="1" clrIdx="0">
    <p:extLst>
      <p:ext uri="{19B8F6BF-5375-455C-9EA6-DF929625EA0E}">
        <p15:presenceInfo xmlns:p15="http://schemas.microsoft.com/office/powerpoint/2012/main" userId="6e8a9aa3353cc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AC5"/>
    <a:srgbClr val="973B3A"/>
    <a:srgbClr val="1973C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70127-0FB2-49E3-A68D-A44B381D7F59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01529-3824-40EE-98AF-38AE29B6F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80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01529-3824-40EE-98AF-38AE29B6F4A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82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01529-3824-40EE-98AF-38AE29B6F4A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67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59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74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243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04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5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350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20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4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897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34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3311C-E797-4B39-9638-BCF533DEA2F1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F16E-4985-4B41-A531-B8483D545F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60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svg"/><Relationship Id="rId7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8.svg"/><Relationship Id="rId5" Type="http://schemas.openxmlformats.org/officeDocument/2006/relationships/image" Target="../media/image56.svg"/><Relationship Id="rId10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16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15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2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92652F-3E6B-4201-927F-02AD5C631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9920012" cy="534154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62D10-490B-4357-98EF-930735BDF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638" y="989344"/>
            <a:ext cx="2697367" cy="9176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aleway Black" panose="020B0A03030101060003" pitchFamily="34" charset="-52"/>
              </a:rPr>
              <a:t>SMM</a:t>
            </a:r>
            <a:endParaRPr lang="ru-RU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188849-232F-404B-93D3-5988CD0DC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45" y="1907014"/>
            <a:ext cx="4085186" cy="1655762"/>
          </a:xfrm>
        </p:spPr>
        <p:txBody>
          <a:bodyPr>
            <a:normAutofit fontScale="92500"/>
          </a:bodyPr>
          <a:lstStyle/>
          <a:p>
            <a:endParaRPr lang="ru-RU" dirty="0">
              <a:solidFill>
                <a:schemeClr val="bg1"/>
              </a:solidFill>
              <a:latin typeface="Raleway ExtraBold" panose="020B0903030101060003" pitchFamily="34" charset="-52"/>
            </a:endParaRPr>
          </a:p>
          <a:p>
            <a:r>
              <a:rPr lang="en-US" b="1" dirty="0">
                <a:solidFill>
                  <a:schemeClr val="bg1"/>
                </a:solidFill>
                <a:latin typeface="Raleway ExtraBold" panose="020B0903030101060003" pitchFamily="34" charset="-52"/>
              </a:rPr>
              <a:t>SOCIAL MEDIA MARKETING – </a:t>
            </a:r>
            <a:endParaRPr lang="en-US" dirty="0">
              <a:solidFill>
                <a:schemeClr val="bg1"/>
              </a:solidFill>
              <a:latin typeface="Raleway ExtraBold" panose="020B0903030101060003" pitchFamily="34" charset="-52"/>
            </a:endParaRPr>
          </a:p>
          <a:p>
            <a:r>
              <a:rPr lang="en-US" b="1" dirty="0">
                <a:solidFill>
                  <a:schemeClr val="bg1"/>
                </a:solidFill>
                <a:latin typeface="Raleway ExtraBold" panose="020B0903030101060003" pitchFamily="34" charset="-52"/>
              </a:rPr>
              <a:t>IJTIMOIY MEDIA MARKETING </a:t>
            </a:r>
            <a:endParaRPr lang="ru-RU" dirty="0">
              <a:solidFill>
                <a:schemeClr val="bg1"/>
              </a:solidFill>
              <a:latin typeface="Raleway ExtraBold" panose="020B0903030101060003" pitchFamily="34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109361-5D84-4763-9411-599C36F7C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9197" y="1766800"/>
            <a:ext cx="5717358" cy="45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8D94D4C5-358E-4823-A33D-F1EE62AA5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9559"/>
          <a:stretch/>
        </p:blipFill>
        <p:spPr>
          <a:xfrm flipH="1">
            <a:off x="0" y="0"/>
            <a:ext cx="9920012" cy="2160151"/>
          </a:xfrm>
          <a:prstGeom prst="rect">
            <a:avLst/>
          </a:prstGeom>
        </p:spPr>
      </p:pic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B678ED82-23D8-4E2F-A2DC-16355ACD8C32}"/>
              </a:ext>
            </a:extLst>
          </p:cNvPr>
          <p:cNvGrpSpPr/>
          <p:nvPr/>
        </p:nvGrpSpPr>
        <p:grpSpPr>
          <a:xfrm rot="10800000">
            <a:off x="-800100" y="-64779"/>
            <a:ext cx="10617200" cy="7924602"/>
            <a:chOff x="-640716" y="-1194859"/>
            <a:chExt cx="11708039" cy="8738797"/>
          </a:xfrm>
          <a:solidFill>
            <a:schemeClr val="accent1">
              <a:alpha val="7000"/>
            </a:schemeClr>
          </a:solidFill>
        </p:grpSpPr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24B2E104-EC44-48EE-81A7-7E2136B92D43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B688DAB6-6454-449A-9AD9-7BF6E1ED38A4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CC271CB0-2F98-4B03-9925-D9A8F68C630E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8262876F-B373-42FF-ADDC-B806E76421AD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96E9E738-BACD-494A-B05B-921421810CBE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2D78AF3B-3707-44D1-A842-885B71B306C4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8B04F69F-4D97-4D85-B55E-A410B2444AF0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FC489568-9A1D-403D-B9E3-7FB7EEC60C91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1E2567F-4460-4AB6-9CDE-E26EB3EDEEEB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6CE0AA9-C017-4500-BB9F-01CCFEA18361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35D26AB3-1B51-47DD-B5E0-4D46B2266826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4A1FC859-3E6A-40F4-BD53-A90507960DE1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8E481CB8-E452-4C2D-BBC5-60E4FC68B5EA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C8C3294-DCC9-417A-8A30-BC2BC494AFD4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B55359-7C51-4EEC-9F4E-58DDC7556B57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2F55C67-AEEF-42EA-B4F7-FCE18DBA7CED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96AF8312-2280-4611-8488-A09284FFBA8F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6E87078-F4BD-44A4-8C1C-A518C6A9B4BB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0EDD026-3843-409B-878A-1B396B8A14A1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044C9FA9-C197-4876-98FD-62B261B55DCF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32C9BCA-E588-41F3-A31E-1848FBB1B8A2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DE25E526-A767-42AA-8160-8C8D2831C4D3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BBB25505-04D7-4456-B541-F8D45AAE5040}"/>
                </a:ext>
              </a:extLst>
            </p:cNvPr>
            <p:cNvSpPr/>
            <p:nvPr/>
          </p:nvSpPr>
          <p:spPr>
            <a:xfrm rot="16450796">
              <a:off x="7831649" y="1795272"/>
              <a:ext cx="856783" cy="856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418C487-95D6-4DB1-86D7-E69802FB8CD8}"/>
                </a:ext>
              </a:extLst>
            </p:cNvPr>
            <p:cNvSpPr/>
            <p:nvPr/>
          </p:nvSpPr>
          <p:spPr>
            <a:xfrm rot="16450796">
              <a:off x="9288844" y="2229616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C465EDA9-5A92-4AAD-929B-8F2F52A087A9}"/>
                </a:ext>
              </a:extLst>
            </p:cNvPr>
            <p:cNvSpPr/>
            <p:nvPr/>
          </p:nvSpPr>
          <p:spPr>
            <a:xfrm>
              <a:off x="3486062" y="4311708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DFBDF2E-7FB6-46D8-8C16-CB78202435C5}"/>
                </a:ext>
              </a:extLst>
            </p:cNvPr>
            <p:cNvSpPr/>
            <p:nvPr/>
          </p:nvSpPr>
          <p:spPr>
            <a:xfrm>
              <a:off x="4911605" y="3417746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C437B890-3C34-46DA-A0BB-1F8570C43AAA}"/>
                </a:ext>
              </a:extLst>
            </p:cNvPr>
            <p:cNvSpPr/>
            <p:nvPr/>
          </p:nvSpPr>
          <p:spPr>
            <a:xfrm>
              <a:off x="4698507" y="6900464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0C74DB-CCBD-49B0-B9FA-D43E0673A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245" y="514767"/>
            <a:ext cx="2174814" cy="1807638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02F8E8-FD28-4E0C-B59C-60F66CB93D8A}"/>
              </a:ext>
            </a:extLst>
          </p:cNvPr>
          <p:cNvSpPr/>
          <p:nvPr/>
        </p:nvSpPr>
        <p:spPr>
          <a:xfrm>
            <a:off x="3251200" y="439702"/>
            <a:ext cx="2573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mahsulot </a:t>
            </a:r>
            <a:r>
              <a:rPr lang="en-US" dirty="0" err="1">
                <a:latin typeface="Roboto Light"/>
              </a:rPr>
              <a:t>brendini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yaratish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uni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tanitish</a:t>
            </a:r>
            <a:r>
              <a:rPr lang="en-US" dirty="0">
                <a:latin typeface="Roboto Light"/>
              </a:rPr>
              <a:t> 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79492D5-C0B2-48A3-A970-3655644A15AC}"/>
              </a:ext>
            </a:extLst>
          </p:cNvPr>
          <p:cNvSpPr/>
          <p:nvPr/>
        </p:nvSpPr>
        <p:spPr>
          <a:xfrm>
            <a:off x="977900" y="2659133"/>
            <a:ext cx="24337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brendni </a:t>
            </a:r>
            <a:r>
              <a:rPr lang="en-US" dirty="0" err="1">
                <a:latin typeface="Roboto Light"/>
              </a:rPr>
              <a:t>mashhur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qilish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unga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bo‘lgan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qiziqishni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oshirish</a:t>
            </a:r>
            <a:endParaRPr lang="ru-RU" dirty="0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96ABBAD-F30D-461D-8E95-5BF3B9745980}"/>
              </a:ext>
            </a:extLst>
          </p:cNvPr>
          <p:cNvCxnSpPr>
            <a:cxnSpLocks/>
          </p:cNvCxnSpPr>
          <p:nvPr/>
        </p:nvCxnSpPr>
        <p:spPr>
          <a:xfrm>
            <a:off x="2909059" y="1086033"/>
            <a:ext cx="2793241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4BFD46F-3F65-446D-98C2-AEAB33B432C4}"/>
              </a:ext>
            </a:extLst>
          </p:cNvPr>
          <p:cNvCxnSpPr>
            <a:cxnSpLocks/>
          </p:cNvCxnSpPr>
          <p:nvPr/>
        </p:nvCxnSpPr>
        <p:spPr>
          <a:xfrm>
            <a:off x="977900" y="2413000"/>
            <a:ext cx="0" cy="116946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650B735-68D8-469A-9EAC-32A081613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5582" y="3749316"/>
            <a:ext cx="2925618" cy="27926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8EA44E1-FDE2-477A-819D-BD3AB4FE0464}"/>
              </a:ext>
            </a:extLst>
          </p:cNvPr>
          <p:cNvSpPr/>
          <p:nvPr/>
        </p:nvSpPr>
        <p:spPr>
          <a:xfrm>
            <a:off x="3856941" y="5941344"/>
            <a:ext cx="3279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doimiy mijozlar </a:t>
            </a:r>
            <a:r>
              <a:rPr lang="en-US" dirty="0" err="1">
                <a:latin typeface="Roboto Light"/>
              </a:rPr>
              <a:t>sonini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oshirish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3C6E80A-C811-413E-8487-F1E95CB74540}"/>
              </a:ext>
            </a:extLst>
          </p:cNvPr>
          <p:cNvCxnSpPr>
            <a:cxnSpLocks/>
          </p:cNvCxnSpPr>
          <p:nvPr/>
        </p:nvCxnSpPr>
        <p:spPr>
          <a:xfrm>
            <a:off x="3856941" y="6345430"/>
            <a:ext cx="3162118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44F00EC-7F12-4367-9231-6FC703710207}"/>
              </a:ext>
            </a:extLst>
          </p:cNvPr>
          <p:cNvSpPr/>
          <p:nvPr/>
        </p:nvSpPr>
        <p:spPr>
          <a:xfrm flipH="1">
            <a:off x="6799300" y="2659133"/>
            <a:ext cx="24337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kompaniyalar </a:t>
            </a:r>
            <a:r>
              <a:rPr lang="en-US" dirty="0" err="1">
                <a:latin typeface="Roboto Light"/>
              </a:rPr>
              <a:t>saytiga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tashrif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buyuruvchilar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sonini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oshirish</a:t>
            </a:r>
            <a:endParaRPr lang="ru-RU" dirty="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052BA70-70FD-4B20-817A-A4AC29B58CE2}"/>
              </a:ext>
            </a:extLst>
          </p:cNvPr>
          <p:cNvCxnSpPr>
            <a:cxnSpLocks/>
          </p:cNvCxnSpPr>
          <p:nvPr/>
        </p:nvCxnSpPr>
        <p:spPr>
          <a:xfrm flipH="1">
            <a:off x="9233082" y="3164585"/>
            <a:ext cx="0" cy="116946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1B34020-B91A-431E-89DF-47870883CE4F}"/>
              </a:ext>
            </a:extLst>
          </p:cNvPr>
          <p:cNvSpPr/>
          <p:nvPr/>
        </p:nvSpPr>
        <p:spPr>
          <a:xfrm>
            <a:off x="4271241" y="4032180"/>
            <a:ext cx="2270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yangi </a:t>
            </a:r>
            <a:r>
              <a:rPr lang="en-US" dirty="0" err="1">
                <a:latin typeface="Roboto Light"/>
              </a:rPr>
              <a:t>mijozlarni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jalb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qilish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mahsulot </a:t>
            </a:r>
            <a:r>
              <a:rPr lang="en-US" dirty="0" err="1">
                <a:latin typeface="Roboto Light"/>
              </a:rPr>
              <a:t>sotishni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ko‘paytirish</a:t>
            </a:r>
            <a:endParaRPr lang="ru-RU" dirty="0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41D3CE2D-F5F4-4AAE-9323-0B23A6BA84D1}"/>
              </a:ext>
            </a:extLst>
          </p:cNvPr>
          <p:cNvCxnSpPr>
            <a:cxnSpLocks/>
          </p:cNvCxnSpPr>
          <p:nvPr/>
        </p:nvCxnSpPr>
        <p:spPr>
          <a:xfrm>
            <a:off x="4271241" y="4990264"/>
            <a:ext cx="22709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7A9E3676-9040-470E-AA16-471EF515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513" y="368722"/>
            <a:ext cx="3269378" cy="83907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SMM NING </a:t>
            </a:r>
            <a:b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</a:br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ASOSIY VAZIFALARI</a:t>
            </a:r>
            <a:endParaRPr lang="ru-RU" sz="2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1D4C2C6A-9BF5-4772-9C23-4CCFF55CDC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354700" y="3989357"/>
            <a:ext cx="1404163" cy="246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B678ED82-23D8-4E2F-A2DC-16355ACD8C32}"/>
              </a:ext>
            </a:extLst>
          </p:cNvPr>
          <p:cNvGrpSpPr/>
          <p:nvPr/>
        </p:nvGrpSpPr>
        <p:grpSpPr>
          <a:xfrm rot="186088">
            <a:off x="-800100" y="-64779"/>
            <a:ext cx="10617200" cy="7924603"/>
            <a:chOff x="-640716" y="-1194861"/>
            <a:chExt cx="11708039" cy="8738799"/>
          </a:xfrm>
          <a:solidFill>
            <a:schemeClr val="accent1">
              <a:alpha val="7000"/>
            </a:schemeClr>
          </a:solidFill>
        </p:grpSpPr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24B2E104-EC44-48EE-81A7-7E2136B92D43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B688DAB6-6454-449A-9AD9-7BF6E1ED38A4}"/>
                </a:ext>
              </a:extLst>
            </p:cNvPr>
            <p:cNvSpPr/>
            <p:nvPr/>
          </p:nvSpPr>
          <p:spPr>
            <a:xfrm>
              <a:off x="8638335" y="-1194861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CC271CB0-2F98-4B03-9925-D9A8F68C630E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8262876F-B373-42FF-ADDC-B806E76421AD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96E9E738-BACD-494A-B05B-921421810CBE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2D78AF3B-3707-44D1-A842-885B71B306C4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8B04F69F-4D97-4D85-B55E-A410B2444AF0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FC489568-9A1D-403D-B9E3-7FB7EEC60C91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71E2567F-4460-4AB6-9CDE-E26EB3EDEEEB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6CE0AA9-C017-4500-BB9F-01CCFEA18361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35D26AB3-1B51-47DD-B5E0-4D46B2266826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4A1FC859-3E6A-40F4-BD53-A90507960DE1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8E481CB8-E452-4C2D-BBC5-60E4FC68B5EA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C8C3294-DCC9-417A-8A30-BC2BC494AFD4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B55359-7C51-4EEC-9F4E-58DDC7556B57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2F55C67-AEEF-42EA-B4F7-FCE18DBA7CED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96AF8312-2280-4611-8488-A09284FFBA8F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6E87078-F4BD-44A4-8C1C-A518C6A9B4BB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A0EDD026-3843-409B-878A-1B396B8A14A1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044C9FA9-C197-4876-98FD-62B261B55DCF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32C9BCA-E588-41F3-A31E-1848FBB1B8A2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DE25E526-A767-42AA-8160-8C8D2831C4D3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BBB25505-04D7-4456-B541-F8D45AAE5040}"/>
                </a:ext>
              </a:extLst>
            </p:cNvPr>
            <p:cNvSpPr/>
            <p:nvPr/>
          </p:nvSpPr>
          <p:spPr>
            <a:xfrm rot="16450796">
              <a:off x="7831649" y="1795272"/>
              <a:ext cx="856783" cy="856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418C487-95D6-4DB1-86D7-E69802FB8CD8}"/>
                </a:ext>
              </a:extLst>
            </p:cNvPr>
            <p:cNvSpPr/>
            <p:nvPr/>
          </p:nvSpPr>
          <p:spPr>
            <a:xfrm rot="16450796">
              <a:off x="9288844" y="2229616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C465EDA9-5A92-4AAD-929B-8F2F52A087A9}"/>
                </a:ext>
              </a:extLst>
            </p:cNvPr>
            <p:cNvSpPr/>
            <p:nvPr/>
          </p:nvSpPr>
          <p:spPr>
            <a:xfrm>
              <a:off x="3486062" y="4311709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DFBDF2E-7FB6-46D8-8C16-CB78202435C5}"/>
                </a:ext>
              </a:extLst>
            </p:cNvPr>
            <p:cNvSpPr/>
            <p:nvPr/>
          </p:nvSpPr>
          <p:spPr>
            <a:xfrm>
              <a:off x="4911605" y="3417746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C437B890-3C34-46DA-A0BB-1F8570C43AAA}"/>
                </a:ext>
              </a:extLst>
            </p:cNvPr>
            <p:cNvSpPr/>
            <p:nvPr/>
          </p:nvSpPr>
          <p:spPr>
            <a:xfrm>
              <a:off x="4698507" y="6900464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8D94D4C5-358E-4823-A33D-F1EE62AA5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9559"/>
          <a:stretch/>
        </p:blipFill>
        <p:spPr>
          <a:xfrm flipH="1">
            <a:off x="0" y="0"/>
            <a:ext cx="9920012" cy="2160151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8EA44E1-FDE2-477A-819D-BD3AB4FE0464}"/>
              </a:ext>
            </a:extLst>
          </p:cNvPr>
          <p:cNvSpPr/>
          <p:nvPr/>
        </p:nvSpPr>
        <p:spPr>
          <a:xfrm>
            <a:off x="793011" y="5726777"/>
            <a:ext cx="3214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/>
              </a:rPr>
              <a:t>mijozlar </a:t>
            </a:r>
            <a:r>
              <a:rPr lang="en-US" dirty="0" err="1">
                <a:latin typeface="Roboto Light"/>
              </a:rPr>
              <a:t>ko‘magi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ochiqlik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hisobiga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kompaniya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imijini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oshirish</a:t>
            </a:r>
            <a:endParaRPr lang="ru-RU" dirty="0"/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3C6E80A-C811-413E-8487-F1E95CB74540}"/>
              </a:ext>
            </a:extLst>
          </p:cNvPr>
          <p:cNvCxnSpPr>
            <a:cxnSpLocks/>
          </p:cNvCxnSpPr>
          <p:nvPr/>
        </p:nvCxnSpPr>
        <p:spPr>
          <a:xfrm>
            <a:off x="5377581" y="6324259"/>
            <a:ext cx="1979135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44F00EC-7F12-4367-9231-6FC703710207}"/>
              </a:ext>
            </a:extLst>
          </p:cNvPr>
          <p:cNvSpPr/>
          <p:nvPr/>
        </p:nvSpPr>
        <p:spPr>
          <a:xfrm flipH="1">
            <a:off x="4702335" y="2969994"/>
            <a:ext cx="2064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Roboto Light"/>
              </a:rPr>
              <a:t>mijozlarda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paydo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bo‘lgan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savollarga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tezkorlik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bilan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javob</a:t>
            </a:r>
            <a:r>
              <a:rPr lang="en-US" sz="1600" dirty="0">
                <a:latin typeface="Roboto Light"/>
              </a:rPr>
              <a:t> </a:t>
            </a:r>
            <a:r>
              <a:rPr lang="en-US" sz="1600" dirty="0" err="1">
                <a:latin typeface="Roboto Light"/>
              </a:rPr>
              <a:t>berish</a:t>
            </a:r>
            <a:endParaRPr lang="ru-RU" sz="1600" dirty="0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052BA70-70FD-4B20-817A-A4AC29B58CE2}"/>
              </a:ext>
            </a:extLst>
          </p:cNvPr>
          <p:cNvCxnSpPr>
            <a:cxnSpLocks/>
          </p:cNvCxnSpPr>
          <p:nvPr/>
        </p:nvCxnSpPr>
        <p:spPr>
          <a:xfrm>
            <a:off x="4762562" y="4132037"/>
            <a:ext cx="1762813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Заголовок 1">
            <a:extLst>
              <a:ext uri="{FF2B5EF4-FFF2-40B4-BE49-F238E27FC236}">
                <a16:creationId xmlns:a16="http://schemas.microsoft.com/office/drawing/2014/main" id="{7A9E3676-9040-470E-AA16-471EF515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513" y="368722"/>
            <a:ext cx="3269378" cy="83907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SMM NING </a:t>
            </a:r>
            <a:b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</a:br>
            <a:r>
              <a:rPr lang="en-US" sz="2400" dirty="0">
                <a:solidFill>
                  <a:schemeClr val="bg1"/>
                </a:solidFill>
                <a:latin typeface="Raleway Black" panose="020B0A03030101060003" pitchFamily="34" charset="-52"/>
              </a:rPr>
              <a:t>ASOSIY VAZIFALARI</a:t>
            </a:r>
            <a:endParaRPr lang="ru-RU" sz="2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C02F8E8-FD28-4E0C-B59C-60F66CB93D8A}"/>
              </a:ext>
            </a:extLst>
          </p:cNvPr>
          <p:cNvSpPr/>
          <p:nvPr/>
        </p:nvSpPr>
        <p:spPr>
          <a:xfrm>
            <a:off x="4250950" y="1402495"/>
            <a:ext cx="3111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Roboto Light"/>
              </a:rPr>
              <a:t>o‘z-o‘zini reklama qilish</a:t>
            </a:r>
            <a:endParaRPr lang="ru-RU" dirty="0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96ABBAD-F30D-461D-8E95-5BF3B9745980}"/>
              </a:ext>
            </a:extLst>
          </p:cNvPr>
          <p:cNvCxnSpPr>
            <a:cxnSpLocks/>
          </p:cNvCxnSpPr>
          <p:nvPr/>
        </p:nvCxnSpPr>
        <p:spPr>
          <a:xfrm>
            <a:off x="4250950" y="1782854"/>
            <a:ext cx="247930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25ABCF7-72E4-4F4A-BE20-7DEBED8BCEB9}"/>
              </a:ext>
            </a:extLst>
          </p:cNvPr>
          <p:cNvGrpSpPr/>
          <p:nvPr/>
        </p:nvGrpSpPr>
        <p:grpSpPr>
          <a:xfrm>
            <a:off x="894230" y="166389"/>
            <a:ext cx="3113672" cy="3055466"/>
            <a:chOff x="894230" y="166389"/>
            <a:chExt cx="3113672" cy="3055466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FCB3E05-122A-43F1-ADC0-AA09A1FB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230" y="166389"/>
              <a:ext cx="3113672" cy="3055466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79492D5-C0B2-48A3-A970-3655644A15AC}"/>
                </a:ext>
              </a:extLst>
            </p:cNvPr>
            <p:cNvSpPr/>
            <p:nvPr/>
          </p:nvSpPr>
          <p:spPr>
            <a:xfrm>
              <a:off x="1851004" y="1128551"/>
              <a:ext cx="132713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dirty="0">
                  <a:solidFill>
                    <a:srgbClr val="1973C1"/>
                  </a:solidFill>
                  <a:latin typeface="Raleway Black" panose="020B0A03030101060003" pitchFamily="34" charset="-52"/>
                </a:rPr>
                <a:t>PR</a:t>
              </a:r>
              <a:endParaRPr lang="ru-RU" sz="6600" dirty="0">
                <a:solidFill>
                  <a:srgbClr val="1973C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85CAA979-9488-4B70-82A0-ED8DC8C2328F}"/>
                </a:ext>
              </a:extLst>
            </p:cNvPr>
            <p:cNvSpPr/>
            <p:nvPr/>
          </p:nvSpPr>
          <p:spPr>
            <a:xfrm>
              <a:off x="1481992" y="2442343"/>
              <a:ext cx="38806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rgbClr val="3CBAC5"/>
                  </a:solidFill>
                  <a:latin typeface="Raleway Black" panose="020B0A03030101060003" pitchFamily="34" charset="-52"/>
                </a:rPr>
                <a:t>PR</a:t>
              </a:r>
              <a:endParaRPr lang="ru-RU" sz="1050" dirty="0">
                <a:solidFill>
                  <a:srgbClr val="3CBAC5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A8A02F31-FDE1-4EB3-9554-4CD0203776ED}"/>
                </a:ext>
              </a:extLst>
            </p:cNvPr>
            <p:cNvSpPr/>
            <p:nvPr/>
          </p:nvSpPr>
          <p:spPr>
            <a:xfrm>
              <a:off x="2241970" y="2779764"/>
              <a:ext cx="3880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PR</a:t>
              </a:r>
              <a:endParaRPr lang="ru-RU" sz="105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6E344421-A6D2-4F80-ADF0-889643B9F5C6}"/>
                </a:ext>
              </a:extLst>
            </p:cNvPr>
            <p:cNvSpPr/>
            <p:nvPr/>
          </p:nvSpPr>
          <p:spPr>
            <a:xfrm>
              <a:off x="3090772" y="2436734"/>
              <a:ext cx="3880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PR</a:t>
              </a:r>
              <a:endParaRPr lang="ru-RU" sz="105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3398AD31-1735-4394-A994-4E75F71F8426}"/>
                </a:ext>
              </a:extLst>
            </p:cNvPr>
            <p:cNvSpPr/>
            <p:nvPr/>
          </p:nvSpPr>
          <p:spPr>
            <a:xfrm>
              <a:off x="1840253" y="329668"/>
              <a:ext cx="3880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PR</a:t>
              </a:r>
              <a:endParaRPr lang="ru-RU" sz="105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DEFA05B8-ECA8-4BF8-80F2-36DAB39D3863}"/>
                </a:ext>
              </a:extLst>
            </p:cNvPr>
            <p:cNvSpPr/>
            <p:nvPr/>
          </p:nvSpPr>
          <p:spPr>
            <a:xfrm>
              <a:off x="1468150" y="808513"/>
              <a:ext cx="3880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Raleway Black" panose="020B0A03030101060003" pitchFamily="34" charset="-52"/>
                </a:rPr>
                <a:t>PR</a:t>
              </a:r>
              <a:endParaRPr lang="ru-RU" sz="1050" dirty="0">
                <a:latin typeface="Raleway Black" panose="020B0A03030101060003" pitchFamily="34" charset="-52"/>
              </a:endParaRP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82F46A76-598E-4FA0-A3A7-C4AF20281FDC}"/>
                </a:ext>
              </a:extLst>
            </p:cNvPr>
            <p:cNvSpPr/>
            <p:nvPr/>
          </p:nvSpPr>
          <p:spPr>
            <a:xfrm>
              <a:off x="3445785" y="808513"/>
              <a:ext cx="3880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Raleway Black" panose="020B0A03030101060003" pitchFamily="34" charset="-52"/>
                </a:rPr>
                <a:t>PR</a:t>
              </a:r>
              <a:endParaRPr lang="ru-RU" sz="1050" dirty="0">
                <a:latin typeface="Raleway Black" panose="020B0A03030101060003" pitchFamily="34" charset="-52"/>
              </a:endParaRPr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129E8D42-B0E7-4383-BA9A-EF6BE9066F50}"/>
                </a:ext>
              </a:extLst>
            </p:cNvPr>
            <p:cNvSpPr/>
            <p:nvPr/>
          </p:nvSpPr>
          <p:spPr>
            <a:xfrm>
              <a:off x="3382395" y="1603542"/>
              <a:ext cx="3880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Raleway Black" panose="020B0A03030101060003" pitchFamily="34" charset="-52"/>
                </a:rPr>
                <a:t>PR</a:t>
              </a:r>
              <a:endParaRPr lang="ru-RU" sz="900" dirty="0">
                <a:latin typeface="Raleway Black" panose="020B0A03030101060003" pitchFamily="34" charset="-52"/>
              </a:endParaRPr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27649E86-3A3A-4692-99CA-952968B32136}"/>
                </a:ext>
              </a:extLst>
            </p:cNvPr>
            <p:cNvSpPr/>
            <p:nvPr/>
          </p:nvSpPr>
          <p:spPr>
            <a:xfrm>
              <a:off x="2576261" y="301499"/>
              <a:ext cx="38806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Black" panose="020B0A03030101060003" pitchFamily="34" charset="-52"/>
                </a:rPr>
                <a:t>PR</a:t>
              </a:r>
              <a:endParaRPr lang="ru-RU" sz="700" dirty="0">
                <a:solidFill>
                  <a:schemeClr val="bg1"/>
                </a:solidFill>
                <a:latin typeface="Raleway Black" panose="020B0A03030101060003" pitchFamily="34" charset="-52"/>
              </a:endParaRPr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45FEB504-7355-427E-A38A-A7F653A971ED}"/>
                </a:ext>
              </a:extLst>
            </p:cNvPr>
            <p:cNvSpPr/>
            <p:nvPr/>
          </p:nvSpPr>
          <p:spPr>
            <a:xfrm>
              <a:off x="1023826" y="1532378"/>
              <a:ext cx="3880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Raleway Black" panose="020B0A03030101060003" pitchFamily="34" charset="-52"/>
                </a:rPr>
                <a:t>PR</a:t>
              </a:r>
              <a:endParaRPr lang="ru-RU" sz="900" dirty="0">
                <a:latin typeface="Raleway Black" panose="020B0A03030101060003" pitchFamily="34" charset="-52"/>
              </a:endParaRPr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316337-5251-4787-80A9-42E4E9DD8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9460" y="2210977"/>
            <a:ext cx="2100090" cy="197331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3DCFF0FB-43BC-4808-AEB3-5BE22EB21A93}"/>
              </a:ext>
            </a:extLst>
          </p:cNvPr>
          <p:cNvCxnSpPr>
            <a:cxnSpLocks/>
          </p:cNvCxnSpPr>
          <p:nvPr/>
        </p:nvCxnSpPr>
        <p:spPr>
          <a:xfrm>
            <a:off x="711028" y="5598427"/>
            <a:ext cx="0" cy="116946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123F7461-B61D-49DE-B73C-A0E3679A8B7F}"/>
              </a:ext>
            </a:extLst>
          </p:cNvPr>
          <p:cNvSpPr/>
          <p:nvPr/>
        </p:nvSpPr>
        <p:spPr>
          <a:xfrm>
            <a:off x="5322332" y="5253639"/>
            <a:ext cx="2034384" cy="94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/>
              </a:rPr>
              <a:t>taniqli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kompaniyalarning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brendini</a:t>
            </a:r>
            <a:r>
              <a:rPr lang="en-US" dirty="0">
                <a:latin typeface="Roboto Light"/>
              </a:rPr>
              <a:t> tan </a:t>
            </a:r>
            <a:r>
              <a:rPr lang="en-US" dirty="0" err="1">
                <a:latin typeface="Roboto Light"/>
              </a:rPr>
              <a:t>olish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2238ABA-A269-4D55-8923-D3613A709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7017" y="4935494"/>
            <a:ext cx="1752600" cy="14097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6B86F3BF-81BD-4DF0-A7F2-3EA2930D1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9431" y="3567351"/>
            <a:ext cx="1871708" cy="19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51A317-164D-4674-BF8E-9F2AAF611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2407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4EA9C21-4B21-4070-84E0-B41D95803C3B}"/>
              </a:ext>
            </a:extLst>
          </p:cNvPr>
          <p:cNvGrpSpPr/>
          <p:nvPr/>
        </p:nvGrpSpPr>
        <p:grpSpPr>
          <a:xfrm>
            <a:off x="7279743" y="3809746"/>
            <a:ext cx="2542624" cy="3024423"/>
            <a:chOff x="7180165" y="3899647"/>
            <a:chExt cx="2542624" cy="3024423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703E74E-1CBA-46B1-88FF-9F9379C9C66D}"/>
                </a:ext>
              </a:extLst>
            </p:cNvPr>
            <p:cNvSpPr/>
            <p:nvPr/>
          </p:nvSpPr>
          <p:spPr>
            <a:xfrm>
              <a:off x="7180165" y="3899647"/>
              <a:ext cx="2542624" cy="30244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B4F74921-0B83-4F6C-BFAD-8AE7E9C82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3992" y="4186378"/>
              <a:ext cx="1505912" cy="2638800"/>
            </a:xfrm>
            <a:prstGeom prst="rect">
              <a:avLst/>
            </a:prstGeom>
          </p:spPr>
        </p:pic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523B40-1417-4697-998F-B39808E564C4}"/>
              </a:ext>
            </a:extLst>
          </p:cNvPr>
          <p:cNvSpPr/>
          <p:nvPr/>
        </p:nvSpPr>
        <p:spPr>
          <a:xfrm>
            <a:off x="3563472" y="2145817"/>
            <a:ext cx="4089838" cy="5266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70941F-0281-4B3C-ACB2-5A0FFDB25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3472" y="1439696"/>
            <a:ext cx="4089838" cy="35760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err="1">
                <a:latin typeface="Raleway Medium" panose="020B0603030101060003" pitchFamily="34" charset="-52"/>
              </a:rPr>
              <a:t>Ijtimoiy</a:t>
            </a:r>
            <a:r>
              <a:rPr lang="en-US" sz="2400" b="1" dirty="0">
                <a:latin typeface="Raleway Medium" panose="020B0603030101060003" pitchFamily="34" charset="-52"/>
              </a:rPr>
              <a:t> media marketing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Raleway Medium" panose="020B0603030101060003" pitchFamily="34" charset="-52"/>
              </a:rPr>
              <a:t>(SMM – Social media marketing)</a:t>
            </a:r>
            <a:r>
              <a:rPr lang="en-US" sz="2000" b="1" dirty="0">
                <a:latin typeface="Raleway Medium" panose="020B0603030101060003" pitchFamily="34" charset="-52"/>
              </a:rPr>
              <a:t> </a:t>
            </a:r>
            <a:r>
              <a:rPr lang="en-US" sz="2000" dirty="0">
                <a:latin typeface="Raleway Medium" panose="020B0603030101060003" pitchFamily="34" charset="-52"/>
              </a:rPr>
              <a:t>– mahsulot </a:t>
            </a:r>
            <a:r>
              <a:rPr lang="en-US" sz="2000" dirty="0" err="1">
                <a:latin typeface="Raleway Medium" panose="020B0603030101060003" pitchFamily="34" charset="-52"/>
              </a:rPr>
              <a:t>va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xizmatlarni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targ</a:t>
            </a:r>
            <a:r>
              <a:rPr lang="ru-RU" sz="2000" dirty="0">
                <a:latin typeface="Raleway Medium" panose="020B0603030101060003" pitchFamily="34" charset="-52"/>
              </a:rPr>
              <a:t>’</a:t>
            </a:r>
            <a:r>
              <a:rPr lang="en-US" sz="2000" dirty="0" err="1">
                <a:latin typeface="Raleway Medium" panose="020B0603030101060003" pitchFamily="34" charset="-52"/>
              </a:rPr>
              <a:t>ib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qilish</a:t>
            </a:r>
            <a:r>
              <a:rPr lang="en-US" sz="2000" dirty="0">
                <a:latin typeface="Raleway Medium" panose="020B0603030101060003" pitchFamily="34" charset="-52"/>
              </a:rPr>
              <a:t>, </a:t>
            </a:r>
            <a:r>
              <a:rPr lang="en-US" sz="2000" dirty="0" err="1">
                <a:latin typeface="Raleway Medium" panose="020B0603030101060003" pitchFamily="34" charset="-52"/>
              </a:rPr>
              <a:t>xaridorlarni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jalb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qilish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hamda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mahsulotlarni</a:t>
            </a:r>
            <a:r>
              <a:rPr lang="en-US" sz="2000" dirty="0">
                <a:latin typeface="Raleway Medium" panose="020B0603030101060003" pitchFamily="34" charset="-52"/>
              </a:rPr>
              <a:t> to</a:t>
            </a:r>
            <a:r>
              <a:rPr lang="ru-RU" sz="2000" dirty="0">
                <a:latin typeface="Raleway Medium" panose="020B0603030101060003" pitchFamily="34" charset="-52"/>
              </a:rPr>
              <a:t>‘</a:t>
            </a:r>
            <a:r>
              <a:rPr lang="en-US" sz="2000" dirty="0">
                <a:latin typeface="Raleway Medium" panose="020B0603030101060003" pitchFamily="34" charset="-52"/>
              </a:rPr>
              <a:t>g</a:t>
            </a:r>
            <a:r>
              <a:rPr lang="ru-RU" sz="2000" dirty="0">
                <a:latin typeface="Raleway Medium" panose="020B0603030101060003" pitchFamily="34" charset="-52"/>
              </a:rPr>
              <a:t>’</a:t>
            </a:r>
            <a:r>
              <a:rPr lang="en-US" sz="2000" dirty="0" err="1">
                <a:latin typeface="Raleway Medium" panose="020B0603030101060003" pitchFamily="34" charset="-52"/>
              </a:rPr>
              <a:t>ridan</a:t>
            </a:r>
            <a:r>
              <a:rPr lang="en-US" sz="2000" dirty="0">
                <a:latin typeface="Raleway Medium" panose="020B0603030101060003" pitchFamily="34" charset="-52"/>
              </a:rPr>
              <a:t>-to</a:t>
            </a:r>
            <a:r>
              <a:rPr lang="ru-RU" sz="2000" dirty="0">
                <a:latin typeface="Raleway Medium" panose="020B0603030101060003" pitchFamily="34" charset="-52"/>
              </a:rPr>
              <a:t>‘</a:t>
            </a:r>
            <a:r>
              <a:rPr lang="en-US" sz="2000" dirty="0">
                <a:latin typeface="Raleway Medium" panose="020B0603030101060003" pitchFamily="34" charset="-52"/>
              </a:rPr>
              <a:t>g</a:t>
            </a:r>
            <a:r>
              <a:rPr lang="ru-RU" sz="2000" dirty="0">
                <a:latin typeface="Raleway Medium" panose="020B0603030101060003" pitchFamily="34" charset="-52"/>
              </a:rPr>
              <a:t>’</a:t>
            </a:r>
            <a:r>
              <a:rPr lang="en-US" sz="2000" dirty="0" err="1">
                <a:latin typeface="Raleway Medium" panose="020B0603030101060003" pitchFamily="34" charset="-52"/>
              </a:rPr>
              <a:t>ri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sotish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faoliyatining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ijtimoiy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medialarda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amalga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oshirilishi</a:t>
            </a:r>
            <a:r>
              <a:rPr lang="en-US" sz="2000" dirty="0">
                <a:latin typeface="Raleway Medium" panose="020B0603030101060003" pitchFamily="34" charset="-52"/>
              </a:rPr>
              <a:t>.</a:t>
            </a:r>
            <a:endParaRPr lang="ru-RU" sz="2000" dirty="0">
              <a:latin typeface="Raleway Medium" panose="020B0603030101060003" pitchFamily="34" charset="-52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BDA95-4460-473A-A25E-199047F6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909" y="270998"/>
            <a:ext cx="352789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aleway ExtraBold" panose="020B0903030101060003" pitchFamily="34" charset="-52"/>
              </a:rPr>
              <a:t>SMM NIMA?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F291EC-391D-4906-ADBE-75984E86B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5336908"/>
            <a:ext cx="9920012" cy="534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BB421B-5D99-4065-95DD-703DE94F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042109"/>
            <a:ext cx="9920012" cy="534154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D6ADA9-0E5B-4A01-9805-05903D55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58" y="313207"/>
            <a:ext cx="3998538" cy="159814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aleway ExtraBold" panose="020B0903030101060003" pitchFamily="34" charset="-52"/>
              </a:rPr>
              <a:t>Tayanch</a:t>
            </a:r>
            <a:r>
              <a:rPr lang="en-US" dirty="0">
                <a:solidFill>
                  <a:schemeClr val="bg1"/>
                </a:solidFill>
                <a:latin typeface="Raleway ExtraBold" panose="020B0903030101060003" pitchFamily="34" charset="-5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aleway ExtraBold" panose="020B0903030101060003" pitchFamily="34" charset="-52"/>
              </a:rPr>
              <a:t>tushunchalar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D55F648-8C8B-4E34-A85A-CAFC7B44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724" y="4956140"/>
            <a:ext cx="1810704" cy="4646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Raleway Medium" panose="020B0603030101060003" pitchFamily="34" charset="-52"/>
              </a:rPr>
              <a:t>IJTIMOIY MEDIA</a:t>
            </a:r>
            <a:endParaRPr lang="ru-RU" sz="2000" b="1" dirty="0">
              <a:latin typeface="Raleway Medium" panose="020B0603030101060003" pitchFamily="34" charset="-52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7B6419A-19BA-43C1-A447-11CE0649C6B6}"/>
              </a:ext>
            </a:extLst>
          </p:cNvPr>
          <p:cNvSpPr txBox="1">
            <a:spLocks/>
          </p:cNvSpPr>
          <p:nvPr/>
        </p:nvSpPr>
        <p:spPr>
          <a:xfrm>
            <a:off x="5734333" y="4759248"/>
            <a:ext cx="3252506" cy="7627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>
                <a:latin typeface="Raleway Medium" panose="020B0603030101060003" pitchFamily="34" charset="-52"/>
              </a:rPr>
              <a:t>SMM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>
                <a:latin typeface="Raleway Medium" panose="020B0603030101060003" pitchFamily="34" charset="-52"/>
              </a:rPr>
              <a:t>(Ijtimoiy media marketing)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sz="2000" b="1" dirty="0">
              <a:latin typeface="Raleway Medium" panose="020B0603030101060003" pitchFamily="34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5A78DB-324F-406C-99E4-300AE56AD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200" y="2011953"/>
            <a:ext cx="3998538" cy="2747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F8A85A47-29DE-4F34-AFC1-9615EA2DDE47}"/>
              </a:ext>
            </a:extLst>
          </p:cNvPr>
          <p:cNvSpPr txBox="1">
            <a:spLocks/>
          </p:cNvSpPr>
          <p:nvPr/>
        </p:nvSpPr>
        <p:spPr>
          <a:xfrm>
            <a:off x="1290918" y="5617663"/>
            <a:ext cx="3348317" cy="11058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Raleway Medium" panose="020B0603030101060003" pitchFamily="34" charset="-52"/>
              </a:rPr>
              <a:t>Ko</a:t>
            </a:r>
            <a:r>
              <a:rPr lang="ru-RU" sz="2000" dirty="0">
                <a:latin typeface="Raleway Medium" panose="020B0603030101060003" pitchFamily="34" charset="-52"/>
              </a:rPr>
              <a:t>‘</a:t>
            </a:r>
            <a:r>
              <a:rPr lang="en-US" sz="2000" dirty="0" err="1">
                <a:latin typeface="Raleway Medium" panose="020B0603030101060003" pitchFamily="34" charset="-52"/>
              </a:rPr>
              <a:t>plab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interfaol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foydalanuvchilarga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ega</a:t>
            </a:r>
            <a:endParaRPr lang="en-US" sz="2000" dirty="0">
              <a:latin typeface="Raleway Medium" panose="020B0603030101060003" pitchFamily="34" charset="-52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Raleway Medium" panose="020B0603030101060003" pitchFamily="34" charset="-52"/>
              </a:rPr>
              <a:t>internet </a:t>
            </a:r>
            <a:r>
              <a:rPr lang="en-US" sz="2000" dirty="0" err="1">
                <a:latin typeface="Raleway Medium" panose="020B0603030101060003" pitchFamily="34" charset="-52"/>
              </a:rPr>
              <a:t>platforma</a:t>
            </a:r>
            <a:endParaRPr lang="ru-RU" sz="2000" dirty="0">
              <a:latin typeface="Raleway Medium" panose="020B0603030101060003" pitchFamily="34" charset="-52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FC99B26-95CC-4727-86CF-88B4B6FA8334}"/>
              </a:ext>
            </a:extLst>
          </p:cNvPr>
          <p:cNvSpPr txBox="1">
            <a:spLocks/>
          </p:cNvSpPr>
          <p:nvPr/>
        </p:nvSpPr>
        <p:spPr>
          <a:xfrm>
            <a:off x="5638522" y="5617663"/>
            <a:ext cx="3348317" cy="1105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latin typeface="Raleway Medium" panose="020B0603030101060003" pitchFamily="34" charset="-52"/>
              </a:rPr>
              <a:t>Marketing </a:t>
            </a:r>
            <a:r>
              <a:rPr lang="en-US" sz="2000" dirty="0" err="1">
                <a:latin typeface="Raleway Medium" panose="020B0603030101060003" pitchFamily="34" charset="-52"/>
              </a:rPr>
              <a:t>faoliyatining</a:t>
            </a:r>
            <a:endParaRPr lang="en-US" sz="2000" dirty="0">
              <a:latin typeface="Raleway Medium" panose="020B0603030101060003" pitchFamily="34" charset="-52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Raleway Medium" panose="020B0603030101060003" pitchFamily="34" charset="-52"/>
              </a:rPr>
              <a:t>ijtimoiy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medialarda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amalga</a:t>
            </a:r>
            <a:r>
              <a:rPr lang="en-US" sz="2000" dirty="0">
                <a:latin typeface="Raleway Medium" panose="020B0603030101060003" pitchFamily="34" charset="-52"/>
              </a:rPr>
              <a:t> </a:t>
            </a:r>
            <a:r>
              <a:rPr lang="en-US" sz="2000" dirty="0" err="1">
                <a:latin typeface="Raleway Medium" panose="020B0603030101060003" pitchFamily="34" charset="-52"/>
              </a:rPr>
              <a:t>oshirilishi</a:t>
            </a:r>
            <a:endParaRPr lang="ru-RU" sz="2000" dirty="0">
              <a:latin typeface="Raleway Medium" panose="020B0603030101060003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7161FD-6AF7-4E23-A301-7E03EA893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0938" y="1775615"/>
            <a:ext cx="3368862" cy="29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7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882875-F1F9-4E3A-806A-843ED99E3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042109"/>
            <a:ext cx="9920012" cy="534154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8D6ADA9-0E5B-4A01-9805-05903D559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58" y="313207"/>
            <a:ext cx="3998538" cy="159814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aleway ExtraBold" panose="020B0903030101060003" pitchFamily="34" charset="-52"/>
              </a:rPr>
              <a:t>Tayanch</a:t>
            </a:r>
            <a:r>
              <a:rPr lang="en-US" dirty="0">
                <a:solidFill>
                  <a:schemeClr val="bg1"/>
                </a:solidFill>
                <a:latin typeface="Raleway ExtraBold" panose="020B0903030101060003" pitchFamily="34" charset="-5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aleway ExtraBold" panose="020B0903030101060003" pitchFamily="34" charset="-52"/>
              </a:rPr>
              <a:t>tushunchalar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6D55F648-8C8B-4E34-A85A-CAFC7B442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723" y="4755996"/>
            <a:ext cx="1810704" cy="4646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 err="1">
                <a:latin typeface="Raleway Medium" panose="020B0603030101060003" pitchFamily="34" charset="-52"/>
              </a:rPr>
              <a:t>Brend</a:t>
            </a:r>
            <a:endParaRPr lang="ru-RU" sz="2000" b="1" dirty="0">
              <a:latin typeface="Raleway Medium" panose="020B0603030101060003" pitchFamily="34" charset="-52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7B6419A-19BA-43C1-A447-11CE0649C6B6}"/>
              </a:ext>
            </a:extLst>
          </p:cNvPr>
          <p:cNvSpPr txBox="1">
            <a:spLocks/>
          </p:cNvSpPr>
          <p:nvPr/>
        </p:nvSpPr>
        <p:spPr>
          <a:xfrm>
            <a:off x="5734333" y="4759248"/>
            <a:ext cx="3252506" cy="46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err="1">
                <a:latin typeface="Raleway Medium" panose="020B0603030101060003" pitchFamily="34" charset="-52"/>
              </a:rPr>
              <a:t>Maqsadli</a:t>
            </a:r>
            <a:r>
              <a:rPr lang="en-US" sz="2000" b="1" dirty="0">
                <a:latin typeface="Raleway Medium" panose="020B0603030101060003" pitchFamily="34" charset="-52"/>
              </a:rPr>
              <a:t> </a:t>
            </a:r>
            <a:r>
              <a:rPr lang="en-US" sz="2000" b="1" dirty="0" err="1">
                <a:latin typeface="Raleway Medium" panose="020B0603030101060003" pitchFamily="34" charset="-52"/>
              </a:rPr>
              <a:t>auditoriya</a:t>
            </a:r>
            <a:endParaRPr lang="ru-RU" sz="2000" b="1" dirty="0">
              <a:latin typeface="Raleway Medium" panose="020B0603030101060003" pitchFamily="34" charset="-52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F8A85A47-29DE-4F34-AFC1-9615EA2DDE47}"/>
              </a:ext>
            </a:extLst>
          </p:cNvPr>
          <p:cNvSpPr txBox="1">
            <a:spLocks/>
          </p:cNvSpPr>
          <p:nvPr/>
        </p:nvSpPr>
        <p:spPr>
          <a:xfrm>
            <a:off x="1290917" y="5223879"/>
            <a:ext cx="3348317" cy="1100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Raleway Medium" panose="020B0603030101060003" pitchFamily="34" charset="-52"/>
              </a:rPr>
              <a:t>Bir </a:t>
            </a:r>
            <a:r>
              <a:rPr lang="en-US" sz="1800" dirty="0" err="1">
                <a:latin typeface="Raleway Medium" panose="020B0603030101060003" pitchFamily="34" charset="-52"/>
              </a:rPr>
              <a:t>mahsulotning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boshqa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mahsulotdan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farqlanib</a:t>
            </a:r>
            <a:endParaRPr lang="en-US" sz="1800" dirty="0">
              <a:latin typeface="Raleway Medium" panose="020B0603030101060003" pitchFamily="34" charset="-52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Raleway Medium" panose="020B0603030101060003" pitchFamily="34" charset="-52"/>
              </a:rPr>
              <a:t>turuvchi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dizaynga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ega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belgisi</a:t>
            </a:r>
            <a:endParaRPr lang="ru-RU" sz="1800" dirty="0">
              <a:latin typeface="Raleway Medium" panose="020B0603030101060003" pitchFamily="34" charset="-52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DFC99B26-95CC-4727-86CF-88B4B6FA8334}"/>
              </a:ext>
            </a:extLst>
          </p:cNvPr>
          <p:cNvSpPr txBox="1">
            <a:spLocks/>
          </p:cNvSpPr>
          <p:nvPr/>
        </p:nvSpPr>
        <p:spPr>
          <a:xfrm>
            <a:off x="5295343" y="5223879"/>
            <a:ext cx="4034676" cy="14996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Raleway Medium" panose="020B0603030101060003" pitchFamily="34" charset="-52"/>
              </a:rPr>
              <a:t>Sizning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mahsulotingizni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sotib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olish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yoki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sizning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xizmatingizdan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foydalanish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ehtimoli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yuqori</a:t>
            </a:r>
            <a:r>
              <a:rPr lang="en-US" sz="1800" dirty="0">
                <a:latin typeface="Raleway Medium" panose="020B0603030101060003" pitchFamily="34" charset="-52"/>
              </a:rPr>
              <a:t> </a:t>
            </a:r>
            <a:r>
              <a:rPr lang="en-US" sz="1800" dirty="0" err="1">
                <a:latin typeface="Raleway Medium" panose="020B0603030101060003" pitchFamily="34" charset="-52"/>
              </a:rPr>
              <a:t>bo‘lgan</a:t>
            </a:r>
            <a:endParaRPr lang="en-US" sz="1800" dirty="0">
              <a:latin typeface="Raleway Medium" panose="020B0603030101060003" pitchFamily="34" charset="-52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Raleway Medium" panose="020B0603030101060003" pitchFamily="34" charset="-52"/>
              </a:rPr>
              <a:t>shaxslar</a:t>
            </a:r>
            <a:endParaRPr lang="ru-RU" sz="1800" dirty="0">
              <a:latin typeface="Raleway Medium" panose="020B0603030101060003" pitchFamily="3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B01610-EC61-43D6-A001-3A68A021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5342" y="1181941"/>
            <a:ext cx="4034676" cy="33892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8406F6-26FA-446E-BECA-C5DF4E566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0452" y="3371850"/>
            <a:ext cx="1505912" cy="2638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CC7009-FAEF-48C8-AC27-13E017E76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141" y="1590727"/>
            <a:ext cx="3739455" cy="3108119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045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CF241F6F-DF3F-42FA-A66C-C00E983443A9}"/>
              </a:ext>
            </a:extLst>
          </p:cNvPr>
          <p:cNvCxnSpPr>
            <a:cxnSpLocks/>
          </p:cNvCxnSpPr>
          <p:nvPr/>
        </p:nvCxnSpPr>
        <p:spPr>
          <a:xfrm flipH="1" flipV="1">
            <a:off x="4298950" y="3302160"/>
            <a:ext cx="31750" cy="2013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BFAFDD-4E84-4BA9-8BB6-F6FC4962A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263"/>
          <a:stretch/>
        </p:blipFill>
        <p:spPr>
          <a:xfrm>
            <a:off x="-165100" y="-215900"/>
            <a:ext cx="10236200" cy="71755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D3FC-3365-4964-BEF5-3445CAC7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628400"/>
            <a:ext cx="5160962" cy="27471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Black" panose="020B0A03030101060003" pitchFamily="34" charset="-52"/>
              </a:rPr>
              <a:t>SMM NING AFZALLIKLARI</a:t>
            </a:r>
            <a:endParaRPr lang="ru-RU" sz="5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CD01CC-8BC4-442B-81C8-277C4B619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252" y="3371850"/>
            <a:ext cx="1505912" cy="2638800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13F23D0-D7B7-4902-B2EB-864B6312CDC9}"/>
              </a:ext>
            </a:extLst>
          </p:cNvPr>
          <p:cNvCxnSpPr>
            <a:cxnSpLocks/>
          </p:cNvCxnSpPr>
          <p:nvPr/>
        </p:nvCxnSpPr>
        <p:spPr>
          <a:xfrm flipV="1">
            <a:off x="4991177" y="3790031"/>
            <a:ext cx="0" cy="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AFF25C2-23EB-4997-B7CC-9B8B482B59AB}"/>
              </a:ext>
            </a:extLst>
          </p:cNvPr>
          <p:cNvCxnSpPr>
            <a:cxnSpLocks/>
          </p:cNvCxnSpPr>
          <p:nvPr/>
        </p:nvCxnSpPr>
        <p:spPr>
          <a:xfrm flipV="1">
            <a:off x="5518022" y="3409224"/>
            <a:ext cx="22353" cy="1977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A91F8E1-E8FD-41B7-B045-946FD05A3D04}"/>
              </a:ext>
            </a:extLst>
          </p:cNvPr>
          <p:cNvCxnSpPr>
            <a:cxnSpLocks/>
          </p:cNvCxnSpPr>
          <p:nvPr/>
        </p:nvCxnSpPr>
        <p:spPr>
          <a:xfrm>
            <a:off x="5600860" y="4043795"/>
            <a:ext cx="24959" cy="165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7578AD3-B5A1-4C22-9F0D-73E28655B97B}"/>
              </a:ext>
            </a:extLst>
          </p:cNvPr>
          <p:cNvCxnSpPr>
            <a:cxnSpLocks/>
          </p:cNvCxnSpPr>
          <p:nvPr/>
        </p:nvCxnSpPr>
        <p:spPr>
          <a:xfrm>
            <a:off x="4974356" y="4362450"/>
            <a:ext cx="0" cy="357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CECE80B-7AF0-4C24-9E04-29DE2909B675}"/>
              </a:ext>
            </a:extLst>
          </p:cNvPr>
          <p:cNvCxnSpPr>
            <a:cxnSpLocks/>
          </p:cNvCxnSpPr>
          <p:nvPr/>
        </p:nvCxnSpPr>
        <p:spPr>
          <a:xfrm flipH="1">
            <a:off x="4376846" y="4148650"/>
            <a:ext cx="23322" cy="116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BBBD175-8AA4-4F59-8C25-2DF7DD5CD9AF}"/>
              </a:ext>
            </a:extLst>
          </p:cNvPr>
          <p:cNvCxnSpPr>
            <a:cxnSpLocks/>
          </p:cNvCxnSpPr>
          <p:nvPr/>
        </p:nvCxnSpPr>
        <p:spPr>
          <a:xfrm>
            <a:off x="4974356" y="2492375"/>
            <a:ext cx="0" cy="230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E37D002F-DEF1-4317-867C-8515B3331EC1}"/>
              </a:ext>
            </a:extLst>
          </p:cNvPr>
          <p:cNvGrpSpPr/>
          <p:nvPr/>
        </p:nvGrpSpPr>
        <p:grpSpPr>
          <a:xfrm rot="18544261">
            <a:off x="-640716" y="-1194859"/>
            <a:ext cx="11708039" cy="8738797"/>
            <a:chOff x="-640716" y="-1194859"/>
            <a:chExt cx="11708039" cy="8738797"/>
          </a:xfrm>
          <a:solidFill>
            <a:schemeClr val="accent1">
              <a:alpha val="0"/>
            </a:schemeClr>
          </a:solidFill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5D5182B6-654C-4A63-9035-910E61BD6940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F4694B03-91DB-49A2-BC11-F2574C931510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5BD83C59-1419-4506-895B-DB44D2365AB9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6249339-D186-4E43-B600-8FC51C79089C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770B188-D513-4BF3-A3A3-A8A54E735AF5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A4305613-D8A8-429E-9DC4-DA0BE56515FD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36A91FA8-4D12-496F-B19A-78C68701F080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ECA7553C-1886-4D22-94DA-1F9ACC9C8A14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CC9F800C-C896-490F-A6C0-93EF3A4F134C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9FDEE893-AC4E-452D-9616-8F6D8DAAE528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08FD8B0C-9F4F-4504-8A7C-1F8A3098C0B4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22B360A8-C514-4190-936B-7E37F6392859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6D312C7-BB9F-4C7D-A44D-0602BC734AD1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C0781A57-0C8C-4556-B5C0-081ADD5C4723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297260E-8EC2-4200-82A2-BF5036B7C92B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A3C9CB7E-F60A-4343-957C-3DF57DB365E9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6C29FBEB-5627-4F22-BB05-6FB1B5163211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D1BAF67E-8197-4B96-8293-9FEF1B0F3F52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660E7349-7583-41D1-AEDD-0C7D38738E78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F7179FB4-8134-463B-854F-0AD4CCEF138E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72BC58C0-B355-45B7-B6C9-D83DEC139326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E206CF9C-D8E3-4217-842A-9C34F7C59F1D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32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5B8A8A3C-4AC9-44B0-9424-06D46C4D4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5404740"/>
            <a:ext cx="9920012" cy="5341545"/>
          </a:xfrm>
          <a:prstGeom prst="rect">
            <a:avLst/>
          </a:prstGeom>
        </p:spPr>
      </p:pic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EA07D567-6581-4CFA-A4AC-F87380467D6C}"/>
              </a:ext>
            </a:extLst>
          </p:cNvPr>
          <p:cNvGrpSpPr/>
          <p:nvPr/>
        </p:nvGrpSpPr>
        <p:grpSpPr>
          <a:xfrm>
            <a:off x="470861" y="834896"/>
            <a:ext cx="3348317" cy="2746614"/>
            <a:chOff x="470861" y="834896"/>
            <a:chExt cx="3348317" cy="2746614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3C06B443-31E9-4CC8-B7EE-6E05BF6FF561}"/>
                </a:ext>
              </a:extLst>
            </p:cNvPr>
            <p:cNvGrpSpPr/>
            <p:nvPr/>
          </p:nvGrpSpPr>
          <p:grpSpPr>
            <a:xfrm>
              <a:off x="1323678" y="834896"/>
              <a:ext cx="1828936" cy="2044372"/>
              <a:chOff x="1123487" y="431044"/>
              <a:chExt cx="3143712" cy="3514022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FC7F209F-6C09-4470-9AC3-C04818F7F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b="31208"/>
              <a:stretch/>
            </p:blipFill>
            <p:spPr>
              <a:xfrm flipH="1">
                <a:off x="2771260" y="431044"/>
                <a:ext cx="1495939" cy="1992842"/>
              </a:xfrm>
              <a:prstGeom prst="rect">
                <a:avLst/>
              </a:prstGeom>
            </p:spPr>
          </p:pic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990C802B-EB2E-44DD-BADE-1ED6D0FEF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3487" y="891611"/>
                <a:ext cx="1595271" cy="2295132"/>
              </a:xfrm>
              <a:prstGeom prst="rect">
                <a:avLst/>
              </a:prstGeom>
            </p:spPr>
          </p:pic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2D6E90E4-3F6C-4793-B6A9-526D6131E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87255" y="778625"/>
                <a:ext cx="861067" cy="1349615"/>
              </a:xfrm>
              <a:prstGeom prst="rect">
                <a:avLst/>
              </a:prstGeom>
            </p:spPr>
          </p:pic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3801CE43-D631-473A-B2E3-ABC334B7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54341" y="1678201"/>
                <a:ext cx="1727635" cy="2266865"/>
              </a:xfrm>
              <a:prstGeom prst="rect">
                <a:avLst/>
              </a:prstGeom>
            </p:spPr>
          </p:pic>
        </p:grpSp>
        <p:sp>
          <p:nvSpPr>
            <p:cNvPr id="14" name="Объект 2">
              <a:extLst>
                <a:ext uri="{FF2B5EF4-FFF2-40B4-BE49-F238E27FC236}">
                  <a16:creationId xmlns:a16="http://schemas.microsoft.com/office/drawing/2014/main" id="{43CEE4D2-862C-4D9A-9438-51D9494592AF}"/>
                </a:ext>
              </a:extLst>
            </p:cNvPr>
            <p:cNvSpPr txBox="1">
              <a:spLocks/>
            </p:cNvSpPr>
            <p:nvPr/>
          </p:nvSpPr>
          <p:spPr>
            <a:xfrm>
              <a:off x="470861" y="2879268"/>
              <a:ext cx="3348317" cy="702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Raleway Medium" panose="020B0603030101060003" pitchFamily="34" charset="-52"/>
                </a:rPr>
                <a:t>Ulkan </a:t>
              </a:r>
              <a:r>
                <a:rPr lang="en-US" sz="1600" dirty="0" err="1">
                  <a:latin typeface="Raleway Medium" panose="020B0603030101060003" pitchFamily="34" charset="-52"/>
                </a:rPr>
                <a:t>axborotlarni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uzatish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imkoniyati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468DB04E-F68B-4251-BEEE-9AF75731F7F4}"/>
              </a:ext>
            </a:extLst>
          </p:cNvPr>
          <p:cNvGrpSpPr/>
          <p:nvPr/>
        </p:nvGrpSpPr>
        <p:grpSpPr>
          <a:xfrm>
            <a:off x="6277092" y="1050920"/>
            <a:ext cx="3348317" cy="2327390"/>
            <a:chOff x="6277092" y="1050920"/>
            <a:chExt cx="3348317" cy="232739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1036AF3-D4E9-49E1-93D7-733D3F73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64643" y="1050920"/>
              <a:ext cx="2712394" cy="1480326"/>
            </a:xfrm>
            <a:prstGeom prst="rect">
              <a:avLst/>
            </a:prstGeom>
          </p:spPr>
        </p:pic>
        <p:sp>
          <p:nvSpPr>
            <p:cNvPr id="16" name="Объект 2">
              <a:extLst>
                <a:ext uri="{FF2B5EF4-FFF2-40B4-BE49-F238E27FC236}">
                  <a16:creationId xmlns:a16="http://schemas.microsoft.com/office/drawing/2014/main" id="{45F7B207-813A-4E52-855E-1635C22B5190}"/>
                </a:ext>
              </a:extLst>
            </p:cNvPr>
            <p:cNvSpPr txBox="1">
              <a:spLocks/>
            </p:cNvSpPr>
            <p:nvPr/>
          </p:nvSpPr>
          <p:spPr>
            <a:xfrm>
              <a:off x="6277092" y="2676068"/>
              <a:ext cx="3348317" cy="702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Raleway Medium" panose="020B0603030101060003" pitchFamily="34" charset="-52"/>
                </a:rPr>
                <a:t>Keng </a:t>
              </a:r>
              <a:r>
                <a:rPr lang="en-US" sz="1600" dirty="0" err="1">
                  <a:latin typeface="Raleway Medium" panose="020B0603030101060003" pitchFamily="34" charset="-52"/>
                </a:rPr>
                <a:t>auditoriyaga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samarali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ta’sir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ko‘rsatish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F0651D3D-3AF9-48E7-8864-FF72C21368C6}"/>
              </a:ext>
            </a:extLst>
          </p:cNvPr>
          <p:cNvGrpSpPr/>
          <p:nvPr/>
        </p:nvGrpSpPr>
        <p:grpSpPr>
          <a:xfrm>
            <a:off x="6537675" y="3987061"/>
            <a:ext cx="2606326" cy="2528833"/>
            <a:chOff x="6537675" y="3987061"/>
            <a:chExt cx="2606326" cy="2528833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D383F570-C8AB-4567-BAEE-A63E4FDF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13987" y="3987061"/>
              <a:ext cx="2053700" cy="1821586"/>
            </a:xfrm>
            <a:prstGeom prst="rect">
              <a:avLst/>
            </a:prstGeom>
          </p:spPr>
        </p:pic>
        <p:sp>
          <p:nvSpPr>
            <p:cNvPr id="20" name="Объект 2">
              <a:extLst>
                <a:ext uri="{FF2B5EF4-FFF2-40B4-BE49-F238E27FC236}">
                  <a16:creationId xmlns:a16="http://schemas.microsoft.com/office/drawing/2014/main" id="{5F72D228-29E0-49B9-8EB1-0006226A896B}"/>
                </a:ext>
              </a:extLst>
            </p:cNvPr>
            <p:cNvSpPr txBox="1">
              <a:spLocks/>
            </p:cNvSpPr>
            <p:nvPr/>
          </p:nvSpPr>
          <p:spPr>
            <a:xfrm>
              <a:off x="6537675" y="5813652"/>
              <a:ext cx="2606326" cy="702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Raleway Medium" panose="020B0603030101060003" pitchFamily="34" charset="-52"/>
                </a:rPr>
                <a:t>Doimiy </a:t>
              </a:r>
              <a:r>
                <a:rPr lang="en-US" sz="1600" dirty="0" err="1">
                  <a:latin typeface="Raleway Medium" panose="020B0603030101060003" pitchFamily="34" charset="-52"/>
                </a:rPr>
                <a:t>xaridorlar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va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hamkorlar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bilan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aloqada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bo‘lish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va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ularning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talablariga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javob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berish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8781A9AF-990C-4DAD-AEEE-0B4335BA900F}"/>
              </a:ext>
            </a:extLst>
          </p:cNvPr>
          <p:cNvGrpSpPr/>
          <p:nvPr/>
        </p:nvGrpSpPr>
        <p:grpSpPr>
          <a:xfrm>
            <a:off x="283408" y="4013370"/>
            <a:ext cx="2871112" cy="2278671"/>
            <a:chOff x="283408" y="4013370"/>
            <a:chExt cx="2871112" cy="2278671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D78A7320-83FB-4B26-8CEC-BF4C8DCC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9710" y="4013370"/>
              <a:ext cx="2514810" cy="1346488"/>
            </a:xfrm>
            <a:prstGeom prst="rect">
              <a:avLst/>
            </a:prstGeom>
          </p:spPr>
        </p:pic>
        <p:sp>
          <p:nvSpPr>
            <p:cNvPr id="23" name="Объект 2">
              <a:extLst>
                <a:ext uri="{FF2B5EF4-FFF2-40B4-BE49-F238E27FC236}">
                  <a16:creationId xmlns:a16="http://schemas.microsoft.com/office/drawing/2014/main" id="{A2A03147-452D-4AE7-899D-AEEC2F1C0B98}"/>
                </a:ext>
              </a:extLst>
            </p:cNvPr>
            <p:cNvSpPr txBox="1">
              <a:spLocks/>
            </p:cNvSpPr>
            <p:nvPr/>
          </p:nvSpPr>
          <p:spPr>
            <a:xfrm>
              <a:off x="283408" y="5589799"/>
              <a:ext cx="2723444" cy="702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 err="1">
                  <a:latin typeface="Raleway Medium" panose="020B0603030101060003" pitchFamily="34" charset="-52"/>
                </a:rPr>
                <a:t>So‘rovnoma</a:t>
              </a:r>
              <a:r>
                <a:rPr lang="en-US" sz="1600" dirty="0">
                  <a:latin typeface="Raleway Medium" panose="020B0603030101060003" pitchFamily="34" charset="-52"/>
                </a:rPr>
                <a:t>, </a:t>
              </a:r>
              <a:r>
                <a:rPr lang="en-US" sz="1600" dirty="0" err="1">
                  <a:latin typeface="Raleway Medium" panose="020B0603030101060003" pitchFamily="34" charset="-52"/>
                </a:rPr>
                <a:t>statistika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va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forumlar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asosida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maqsadli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auditoriyaning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fikr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mulohazalarini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o‘rganish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73D8BD8D-FC57-4F69-8FA7-2A4A532077B4}"/>
              </a:ext>
            </a:extLst>
          </p:cNvPr>
          <p:cNvGrpSpPr/>
          <p:nvPr/>
        </p:nvGrpSpPr>
        <p:grpSpPr>
          <a:xfrm>
            <a:off x="3400778" y="4908796"/>
            <a:ext cx="2723444" cy="1843280"/>
            <a:chOff x="3400778" y="4908796"/>
            <a:chExt cx="2723444" cy="1843280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D14CC6B-D708-44A6-8984-011EF4863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48304" y="4908796"/>
              <a:ext cx="2118968" cy="1026266"/>
            </a:xfrm>
            <a:prstGeom prst="rect">
              <a:avLst/>
            </a:prstGeom>
          </p:spPr>
        </p:pic>
        <p:sp>
          <p:nvSpPr>
            <p:cNvPr id="25" name="Объект 2">
              <a:extLst>
                <a:ext uri="{FF2B5EF4-FFF2-40B4-BE49-F238E27FC236}">
                  <a16:creationId xmlns:a16="http://schemas.microsoft.com/office/drawing/2014/main" id="{60C36534-4BFD-4710-982C-786A8222AED7}"/>
                </a:ext>
              </a:extLst>
            </p:cNvPr>
            <p:cNvSpPr txBox="1">
              <a:spLocks/>
            </p:cNvSpPr>
            <p:nvPr/>
          </p:nvSpPr>
          <p:spPr>
            <a:xfrm>
              <a:off x="3400778" y="6124998"/>
              <a:ext cx="2723444" cy="6270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400" dirty="0" err="1">
                  <a:latin typeface="Raleway Medium" panose="020B0603030101060003" pitchFamily="34" charset="-52"/>
                </a:rPr>
                <a:t>Maqsadli</a:t>
              </a:r>
              <a:r>
                <a:rPr lang="en-US" sz="1400" dirty="0">
                  <a:latin typeface="Raleway Medium" panose="020B0603030101060003" pitchFamily="34" charset="-52"/>
                </a:rPr>
                <a:t> </a:t>
              </a:r>
              <a:r>
                <a:rPr lang="en-US" sz="1400" dirty="0" err="1">
                  <a:latin typeface="Raleway Medium" panose="020B0603030101060003" pitchFamily="34" charset="-52"/>
                </a:rPr>
                <a:t>auditoriya</a:t>
              </a:r>
              <a:r>
                <a:rPr lang="en-US" sz="1400" dirty="0">
                  <a:latin typeface="Raleway Medium" panose="020B0603030101060003" pitchFamily="34" charset="-52"/>
                </a:rPr>
                <a:t> </a:t>
              </a:r>
              <a:r>
                <a:rPr lang="en-US" sz="1400" dirty="0" err="1">
                  <a:latin typeface="Raleway Medium" panose="020B0603030101060003" pitchFamily="34" charset="-52"/>
                </a:rPr>
                <a:t>bilan</a:t>
              </a:r>
              <a:r>
                <a:rPr lang="en-US" sz="1400" dirty="0">
                  <a:latin typeface="Raleway Medium" panose="020B0603030101060003" pitchFamily="34" charset="-52"/>
                </a:rPr>
                <a:t> real </a:t>
              </a:r>
              <a:r>
                <a:rPr lang="en-US" sz="1400" dirty="0" err="1">
                  <a:latin typeface="Raleway Medium" panose="020B0603030101060003" pitchFamily="34" charset="-52"/>
                </a:rPr>
                <a:t>vaqtda</a:t>
              </a:r>
              <a:r>
                <a:rPr lang="en-US" sz="1400" dirty="0">
                  <a:latin typeface="Raleway Medium" panose="020B0603030101060003" pitchFamily="34" charset="-52"/>
                </a:rPr>
                <a:t> </a:t>
              </a:r>
              <a:r>
                <a:rPr lang="en-US" sz="1400" dirty="0" err="1">
                  <a:latin typeface="Raleway Medium" panose="020B0603030101060003" pitchFamily="34" charset="-52"/>
                </a:rPr>
                <a:t>muloqotni</a:t>
              </a:r>
              <a:r>
                <a:rPr lang="en-US" sz="1400" dirty="0">
                  <a:latin typeface="Raleway Medium" panose="020B0603030101060003" pitchFamily="34" charset="-52"/>
                </a:rPr>
                <a:t> </a:t>
              </a:r>
              <a:r>
                <a:rPr lang="en-US" sz="1400" dirty="0" err="1">
                  <a:latin typeface="Raleway Medium" panose="020B0603030101060003" pitchFamily="34" charset="-52"/>
                </a:rPr>
                <a:t>tashkil</a:t>
              </a:r>
              <a:r>
                <a:rPr lang="en-US" sz="1400" dirty="0">
                  <a:latin typeface="Raleway Medium" panose="020B0603030101060003" pitchFamily="34" charset="-52"/>
                </a:rPr>
                <a:t> </a:t>
              </a:r>
              <a:r>
                <a:rPr lang="en-US" sz="1400" dirty="0" err="1">
                  <a:latin typeface="Raleway Medium" panose="020B0603030101060003" pitchFamily="34" charset="-52"/>
                </a:rPr>
                <a:t>etish</a:t>
              </a:r>
              <a:r>
                <a:rPr lang="en-US" sz="1400" dirty="0">
                  <a:latin typeface="Raleway Medium" panose="020B0603030101060003" pitchFamily="34" charset="-52"/>
                </a:rPr>
                <a:t>;</a:t>
              </a:r>
              <a:endParaRPr lang="ru-RU" sz="1400" dirty="0">
                <a:latin typeface="Raleway Medium" panose="020B0603030101060003" pitchFamily="34" charset="-52"/>
              </a:endParaRPr>
            </a:p>
          </p:txBody>
        </p:sp>
      </p:grp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FB6B1B-BA85-42BC-AB4D-525E1B3DD9C6}"/>
              </a:ext>
            </a:extLst>
          </p:cNvPr>
          <p:cNvCxnSpPr>
            <a:cxnSpLocks/>
          </p:cNvCxnSpPr>
          <p:nvPr/>
        </p:nvCxnSpPr>
        <p:spPr>
          <a:xfrm flipH="1" flipV="1">
            <a:off x="3632200" y="2879268"/>
            <a:ext cx="698500" cy="4430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28C4E13-5F78-4101-880C-73BD4AF93008}"/>
              </a:ext>
            </a:extLst>
          </p:cNvPr>
          <p:cNvCxnSpPr>
            <a:cxnSpLocks/>
          </p:cNvCxnSpPr>
          <p:nvPr/>
        </p:nvCxnSpPr>
        <p:spPr>
          <a:xfrm flipV="1">
            <a:off x="5518022" y="2757439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ED227A1-B635-43AE-B83F-7AAF8C2B0938}"/>
              </a:ext>
            </a:extLst>
          </p:cNvPr>
          <p:cNvCxnSpPr>
            <a:cxnSpLocks/>
          </p:cNvCxnSpPr>
          <p:nvPr/>
        </p:nvCxnSpPr>
        <p:spPr>
          <a:xfrm rot="4500000" flipV="1">
            <a:off x="5643895" y="3987710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75439AE-2A98-4B8C-8A7C-B7B358F204B1}"/>
              </a:ext>
            </a:extLst>
          </p:cNvPr>
          <p:cNvCxnSpPr>
            <a:cxnSpLocks/>
          </p:cNvCxnSpPr>
          <p:nvPr/>
        </p:nvCxnSpPr>
        <p:spPr>
          <a:xfrm>
            <a:off x="4974356" y="4362450"/>
            <a:ext cx="0" cy="73342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D06C3E9A-4607-4D2A-81F6-2D45183DF8B5}"/>
              </a:ext>
            </a:extLst>
          </p:cNvPr>
          <p:cNvGrpSpPr/>
          <p:nvPr/>
        </p:nvGrpSpPr>
        <p:grpSpPr>
          <a:xfrm>
            <a:off x="3925282" y="105924"/>
            <a:ext cx="2098148" cy="2140339"/>
            <a:chOff x="3925282" y="105924"/>
            <a:chExt cx="2098148" cy="2140339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D27E9D1-A553-41C7-857E-07B045D18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200000" y="105924"/>
              <a:ext cx="1506000" cy="1373716"/>
            </a:xfrm>
            <a:prstGeom prst="rect">
              <a:avLst/>
            </a:prstGeom>
          </p:spPr>
        </p:pic>
        <p:sp>
          <p:nvSpPr>
            <p:cNvPr id="18" name="Объект 2">
              <a:extLst>
                <a:ext uri="{FF2B5EF4-FFF2-40B4-BE49-F238E27FC236}">
                  <a16:creationId xmlns:a16="http://schemas.microsoft.com/office/drawing/2014/main" id="{16C6470C-5229-4D8A-85C0-347F7805D2DE}"/>
                </a:ext>
              </a:extLst>
            </p:cNvPr>
            <p:cNvSpPr txBox="1">
              <a:spLocks/>
            </p:cNvSpPr>
            <p:nvPr/>
          </p:nvSpPr>
          <p:spPr>
            <a:xfrm>
              <a:off x="3925282" y="1544021"/>
              <a:ext cx="2098148" cy="7022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 err="1">
                  <a:latin typeface="Raleway Medium" panose="020B0603030101060003" pitchFamily="34" charset="-52"/>
                </a:rPr>
                <a:t>Mablag’ning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kam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sarflanishi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52D9C73-6F1E-44BF-A236-2DFAB4EC3507}"/>
              </a:ext>
            </a:extLst>
          </p:cNvPr>
          <p:cNvCxnSpPr>
            <a:cxnSpLocks/>
          </p:cNvCxnSpPr>
          <p:nvPr/>
        </p:nvCxnSpPr>
        <p:spPr>
          <a:xfrm rot="11700000" flipV="1">
            <a:off x="3567124" y="4038978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1A187FFD-A192-4EB8-8098-90CD6648A2AF}"/>
              </a:ext>
            </a:extLst>
          </p:cNvPr>
          <p:cNvCxnSpPr>
            <a:cxnSpLocks/>
          </p:cNvCxnSpPr>
          <p:nvPr/>
        </p:nvCxnSpPr>
        <p:spPr>
          <a:xfrm>
            <a:off x="4974356" y="2208163"/>
            <a:ext cx="0" cy="30724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7A35FB4-31CA-46DC-BC93-BF9F39FC8D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69374" y="2581544"/>
            <a:ext cx="967252" cy="1694912"/>
          </a:xfrm>
          <a:prstGeom prst="rect">
            <a:avLst/>
          </a:prstGeom>
        </p:spPr>
      </p:pic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30C90D82-CC07-4BCB-AE5A-36FE88CDD157}"/>
              </a:ext>
            </a:extLst>
          </p:cNvPr>
          <p:cNvGrpSpPr/>
          <p:nvPr/>
        </p:nvGrpSpPr>
        <p:grpSpPr>
          <a:xfrm>
            <a:off x="-640716" y="-1194859"/>
            <a:ext cx="11708039" cy="8738797"/>
            <a:chOff x="-640716" y="-1194859"/>
            <a:chExt cx="11708039" cy="8738797"/>
          </a:xfrm>
          <a:solidFill>
            <a:schemeClr val="accent1">
              <a:alpha val="7000"/>
            </a:schemeClr>
          </a:solidFill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35B47A36-B39E-437B-AB80-FFB9472DBD15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230044B-54D1-4723-9918-EC4B85401E92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940D7645-DB30-4CB1-8066-257B447DE594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67671D5-4CCA-4134-9B6F-D997CA28C4F7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ED1A4DC0-1EEA-400C-836A-A11BDD7EA982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28B551E4-0508-4F61-B193-18588BD6B3D0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7CF6B8ED-C76C-4CF0-802E-2E0869C7C5F7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00A2C6D3-8C3B-48B7-AF0D-9D0E8B5637A7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2AC3225-CEFE-4594-A0EC-5C5FCA0B79C9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9B93846F-AE8B-464E-81FA-3E56C935CE50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4363F9B-3EDA-47A7-ABF0-4636B5BB02C4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C5B99AB9-9DE4-4E14-A393-6097ED467E4D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13DEAEB-2FE5-41BA-9EF2-C48A9A3DAF14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0B67BD56-8AC9-4964-B0F3-C67BF21BED00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481DF682-C13C-44A9-97FC-2B18724EF3D8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59C5753-6E73-4292-9D81-B367A4D504E1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D5F8B6C0-CE59-4C42-9C20-C0B2658366C0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B5598EF-FE4E-4637-A223-07E57B31A76A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DBB5C2DA-3C45-4F08-ABAC-04E1B2CC1E29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FB43C927-9908-4C36-A074-7AA7815E9520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ED17188E-4822-4E43-B487-ECB6068BC05C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FD217A78-FA68-4BD3-960A-24122BC7C50D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6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20ED7DC7-9002-4D1A-89E9-8C8DC50DE41B}"/>
              </a:ext>
            </a:extLst>
          </p:cNvPr>
          <p:cNvCxnSpPr>
            <a:cxnSpLocks/>
          </p:cNvCxnSpPr>
          <p:nvPr/>
        </p:nvCxnSpPr>
        <p:spPr>
          <a:xfrm flipH="1" flipV="1">
            <a:off x="4298950" y="3302160"/>
            <a:ext cx="31750" cy="2013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D5DC360F-C866-4DD7-A638-FB53FB010182}"/>
              </a:ext>
            </a:extLst>
          </p:cNvPr>
          <p:cNvCxnSpPr>
            <a:cxnSpLocks/>
          </p:cNvCxnSpPr>
          <p:nvPr/>
        </p:nvCxnSpPr>
        <p:spPr>
          <a:xfrm flipV="1">
            <a:off x="5518022" y="3409224"/>
            <a:ext cx="22353" cy="1977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C72CD24E-E678-474E-8841-3BEBD2ECD5D7}"/>
              </a:ext>
            </a:extLst>
          </p:cNvPr>
          <p:cNvCxnSpPr>
            <a:cxnSpLocks/>
          </p:cNvCxnSpPr>
          <p:nvPr/>
        </p:nvCxnSpPr>
        <p:spPr>
          <a:xfrm>
            <a:off x="5600860" y="4043795"/>
            <a:ext cx="24959" cy="165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0F0F88EA-5551-44EE-BB4A-258D730519BF}"/>
              </a:ext>
            </a:extLst>
          </p:cNvPr>
          <p:cNvCxnSpPr>
            <a:cxnSpLocks/>
          </p:cNvCxnSpPr>
          <p:nvPr/>
        </p:nvCxnSpPr>
        <p:spPr>
          <a:xfrm flipH="1">
            <a:off x="4376846" y="4148650"/>
            <a:ext cx="23322" cy="116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323539C8-55A3-49D1-ABCF-F1FA34A413BF}"/>
              </a:ext>
            </a:extLst>
          </p:cNvPr>
          <p:cNvCxnSpPr>
            <a:cxnSpLocks/>
          </p:cNvCxnSpPr>
          <p:nvPr/>
        </p:nvCxnSpPr>
        <p:spPr>
          <a:xfrm>
            <a:off x="4974356" y="2492375"/>
            <a:ext cx="0" cy="230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359A39-70EC-4417-90F8-C882D804A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263"/>
          <a:stretch/>
        </p:blipFill>
        <p:spPr>
          <a:xfrm>
            <a:off x="-165100" y="-215900"/>
            <a:ext cx="10236200" cy="71755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7929BF3-8AEC-45A4-B7D5-360CF66F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1628400"/>
            <a:ext cx="5595937" cy="274712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Raleway Black" panose="020B0A03030101060003" pitchFamily="34" charset="-52"/>
              </a:rPr>
              <a:t>SMM NING KAMCHILIKLARI</a:t>
            </a:r>
            <a:endParaRPr lang="ru-RU" sz="54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341BFD-59F7-4DB4-90A8-C31B8A661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1475" y="3371850"/>
            <a:ext cx="1505912" cy="2638800"/>
          </a:xfrm>
          <a:prstGeom prst="rect">
            <a:avLst/>
          </a:prstGeom>
        </p:spPr>
      </p:pic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76E6CA01-A4AC-40EF-9064-C63AF82B5BD6}"/>
              </a:ext>
            </a:extLst>
          </p:cNvPr>
          <p:cNvGrpSpPr/>
          <p:nvPr/>
        </p:nvGrpSpPr>
        <p:grpSpPr>
          <a:xfrm rot="8031128">
            <a:off x="-1091520" y="-661459"/>
            <a:ext cx="11708039" cy="8738797"/>
            <a:chOff x="-640716" y="-1194859"/>
            <a:chExt cx="11708039" cy="8738797"/>
          </a:xfrm>
          <a:solidFill>
            <a:schemeClr val="accent1">
              <a:alpha val="0"/>
            </a:schemeClr>
          </a:solidFill>
        </p:grpSpPr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DCEF7398-9639-4DB8-9B42-56411C38DA84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63BBD2FD-7D0A-40F7-A457-D53FA5C3C6B6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272C1285-78F1-40B8-82B9-FE4601E132C4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C7A70459-7C12-4542-B956-1907F94D29DD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C2B21718-75FB-4EC1-9D71-D13D978D9C88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FC04869E-5A66-41F2-8B09-C1EC33EBB15A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F22A34F2-B318-41B1-A571-76697D8D9475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70752BE-D1B8-419F-BD01-AFF8C77C0C44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7B8809C7-407A-4BA3-BADE-6A4035E0DC47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02CC5CD0-9F96-4706-864F-DA53D57C3163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32037B69-AEAD-4EF7-A94E-18C142720499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29AF7586-80A5-4AEF-BF54-AAC3EE1A34E8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791096B8-D91C-4064-8CB1-013E5C13F1A8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302D4C11-512B-4B65-AE76-85D7B66FF8EE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4C8D5C10-9E7E-45A7-B950-9F45A5246260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A8EDC9C1-EA29-432B-9C21-2CAB583AB499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4DEAD671-F167-4539-BC7B-2B2EBC5F1360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BCA4251-2676-4214-B5BC-3F3A93BFF52A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555AD52D-7381-4FF0-92E5-AE3FC724E138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3F69E2D6-EB4C-4049-94C5-56CAC06D6317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BD38410A-4D49-4687-AFD8-E7E1A576409F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C8685C23-BDD7-4CE1-826C-4756D89C8581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42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01EFF96-428E-4E6C-8B8E-0A36823EB8BB}"/>
              </a:ext>
            </a:extLst>
          </p:cNvPr>
          <p:cNvGrpSpPr/>
          <p:nvPr/>
        </p:nvGrpSpPr>
        <p:grpSpPr>
          <a:xfrm rot="10800000">
            <a:off x="-1091520" y="-661459"/>
            <a:ext cx="11708039" cy="8738797"/>
            <a:chOff x="-640716" y="-1194859"/>
            <a:chExt cx="11708039" cy="8738797"/>
          </a:xfrm>
          <a:solidFill>
            <a:schemeClr val="accent1">
              <a:alpha val="7000"/>
            </a:schemeClr>
          </a:solidFill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7224C8E8-1DBE-4E4D-AF12-A78E14F99A36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657C5F17-41C9-4FCF-B442-0AEC7B4FB6B3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DCB99362-A1C6-4BEE-A216-FDEBF7758408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804F6B6-B639-4D54-BD83-E5ADF4478F5E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FC7F79E9-7491-4C48-BDA8-D1F4EEFA02A8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68F46AF-E824-4D1B-A7DE-7C8BE9B517A2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FF1AA58-13D3-43EA-8DA7-8BAA63CB443E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9BCBDB59-BB36-4172-9E48-D35AC9AE48EE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B764ECB3-997C-41AD-97E2-EB7F197549AC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6F666F3D-D3BF-48F7-ACEC-6971A088C8DF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77141AD-D8EF-4FB1-8E33-9024E7436503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ECC8F08C-C29C-4980-8B85-B478956F2E6C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C324738B-96C6-4523-A866-0F0EED416465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297F7FBE-7ED2-4456-93B4-2898692E4980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B5886ECD-D657-4E2E-9354-EB9EA894C459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A4D435E6-58B6-4CC5-BEE6-F049AF5538BB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E550C4C0-7840-4394-930C-89D5D312DFB0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EBA9CD2C-D952-4FCD-A18E-B7FA8D0D8AE1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39F4A743-8E73-43B1-A667-7676091C977D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1359EED9-76B4-4519-A44A-BF208B235FAC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37A5779-40E6-419F-9CC3-B19C5CE1CC1F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7A8BA6CC-8D91-4546-B52F-21A44644C391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73EA60-EB69-4F87-BC8A-85A0EE3A3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9177" y="2581200"/>
            <a:ext cx="967646" cy="1695600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4A084B9-EB77-48CD-95ED-4D21D2B16B2A}"/>
              </a:ext>
            </a:extLst>
          </p:cNvPr>
          <p:cNvGrpSpPr/>
          <p:nvPr/>
        </p:nvGrpSpPr>
        <p:grpSpPr>
          <a:xfrm>
            <a:off x="3793688" y="153440"/>
            <a:ext cx="2403562" cy="2152648"/>
            <a:chOff x="3793688" y="153440"/>
            <a:chExt cx="2403562" cy="2152648"/>
          </a:xfrm>
        </p:grpSpPr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F4C9BB80-94CD-4496-954B-E447E34A4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22349" y="153440"/>
              <a:ext cx="1881344" cy="1646176"/>
            </a:xfrm>
            <a:prstGeom prst="rect">
              <a:avLst/>
            </a:prstGeom>
          </p:spPr>
        </p:pic>
        <p:sp>
          <p:nvSpPr>
            <p:cNvPr id="29" name="Объект 2">
              <a:extLst>
                <a:ext uri="{FF2B5EF4-FFF2-40B4-BE49-F238E27FC236}">
                  <a16:creationId xmlns:a16="http://schemas.microsoft.com/office/drawing/2014/main" id="{CF50EBB4-13B2-457C-936D-F48EF91CD23F}"/>
                </a:ext>
              </a:extLst>
            </p:cNvPr>
            <p:cNvSpPr txBox="1">
              <a:spLocks/>
            </p:cNvSpPr>
            <p:nvPr/>
          </p:nvSpPr>
          <p:spPr>
            <a:xfrm>
              <a:off x="3793688" y="1875051"/>
              <a:ext cx="2403562" cy="4310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1600" dirty="0">
                  <a:latin typeface="Raleway Medium" panose="020B0603030101060003" pitchFamily="34" charset="-52"/>
                </a:rPr>
                <a:t>Ko‘p </a:t>
              </a:r>
              <a:r>
                <a:rPr lang="en-US" sz="1600" dirty="0" err="1">
                  <a:latin typeface="Raleway Medium" panose="020B0603030101060003" pitchFamily="34" charset="-52"/>
                </a:rPr>
                <a:t>vaqt</a:t>
              </a:r>
              <a:r>
                <a:rPr lang="en-US" sz="1600" dirty="0">
                  <a:latin typeface="Raleway Medium" panose="020B0603030101060003" pitchFamily="34" charset="-52"/>
                </a:rPr>
                <a:t> </a:t>
              </a:r>
              <a:r>
                <a:rPr lang="en-US" sz="1600" dirty="0" err="1">
                  <a:latin typeface="Raleway Medium" panose="020B0603030101060003" pitchFamily="34" charset="-52"/>
                </a:rPr>
                <a:t>sarflanishi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748C15F-5858-4076-BB35-EC307D18A7E9}"/>
              </a:ext>
            </a:extLst>
          </p:cNvPr>
          <p:cNvGrpSpPr/>
          <p:nvPr/>
        </p:nvGrpSpPr>
        <p:grpSpPr>
          <a:xfrm>
            <a:off x="6872739" y="760407"/>
            <a:ext cx="2499976" cy="2927711"/>
            <a:chOff x="6872739" y="760407"/>
            <a:chExt cx="2499976" cy="2927711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53333A91-2F06-4D41-BEF5-425AE783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58271" y="760407"/>
              <a:ext cx="1815888" cy="1942310"/>
            </a:xfrm>
            <a:prstGeom prst="rect">
              <a:avLst/>
            </a:prstGeom>
          </p:spPr>
        </p:pic>
        <p:sp>
          <p:nvSpPr>
            <p:cNvPr id="31" name="Объект 2">
              <a:extLst>
                <a:ext uri="{FF2B5EF4-FFF2-40B4-BE49-F238E27FC236}">
                  <a16:creationId xmlns:a16="http://schemas.microsoft.com/office/drawing/2014/main" id="{369167BB-97F7-4C40-B603-B257CC0572FA}"/>
                </a:ext>
              </a:extLst>
            </p:cNvPr>
            <p:cNvSpPr txBox="1">
              <a:spLocks/>
            </p:cNvSpPr>
            <p:nvPr/>
          </p:nvSpPr>
          <p:spPr>
            <a:xfrm>
              <a:off x="6872739" y="2828688"/>
              <a:ext cx="2499976" cy="8594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fi-FI" sz="1200" dirty="0">
                  <a:latin typeface="Raleway Medium" panose="020B0603030101060003" pitchFamily="34" charset="-52"/>
                </a:rPr>
                <a:t>Foydalanuvchilar bilan doimo aloqada bo‘lib turish va ularning qiziqishlarini ushlab turish</a:t>
              </a:r>
              <a:endParaRPr lang="ru-RU" sz="12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EE27144-954F-4A74-ACA0-AE1766536A6F}"/>
              </a:ext>
            </a:extLst>
          </p:cNvPr>
          <p:cNvGrpSpPr/>
          <p:nvPr/>
        </p:nvGrpSpPr>
        <p:grpSpPr>
          <a:xfrm>
            <a:off x="693965" y="205460"/>
            <a:ext cx="2403562" cy="2974787"/>
            <a:chOff x="693965" y="205460"/>
            <a:chExt cx="2403562" cy="2974787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A23EA228-5439-445E-B8EA-BD88B0F84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2007" y="205460"/>
              <a:ext cx="2130606" cy="2128220"/>
            </a:xfrm>
            <a:prstGeom prst="rect">
              <a:avLst/>
            </a:prstGeom>
          </p:spPr>
        </p:pic>
        <p:sp>
          <p:nvSpPr>
            <p:cNvPr id="34" name="Объект 2">
              <a:extLst>
                <a:ext uri="{FF2B5EF4-FFF2-40B4-BE49-F238E27FC236}">
                  <a16:creationId xmlns:a16="http://schemas.microsoft.com/office/drawing/2014/main" id="{3112B4D2-F97F-4266-AEB7-161FB2B252ED}"/>
                </a:ext>
              </a:extLst>
            </p:cNvPr>
            <p:cNvSpPr txBox="1">
              <a:spLocks/>
            </p:cNvSpPr>
            <p:nvPr/>
          </p:nvSpPr>
          <p:spPr>
            <a:xfrm>
              <a:off x="693965" y="2474921"/>
              <a:ext cx="2403562" cy="70532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fi-FI" sz="1600" dirty="0">
                  <a:latin typeface="Raleway Medium" panose="020B0603030101060003" pitchFamily="34" charset="-52"/>
                </a:rPr>
                <a:t>Ko‘p mehnat talab etilishi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D1B09FAE-C8A8-449A-BDF0-F56AD467C3AB}"/>
              </a:ext>
            </a:extLst>
          </p:cNvPr>
          <p:cNvGrpSpPr/>
          <p:nvPr/>
        </p:nvGrpSpPr>
        <p:grpSpPr>
          <a:xfrm>
            <a:off x="922836" y="3429000"/>
            <a:ext cx="3368219" cy="3223539"/>
            <a:chOff x="922836" y="3429000"/>
            <a:chExt cx="3368219" cy="3223539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149885B7-E713-4A79-8522-B1BAFBBC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70727" y="3429000"/>
              <a:ext cx="928390" cy="2128628"/>
            </a:xfrm>
            <a:prstGeom prst="rect">
              <a:avLst/>
            </a:prstGeom>
          </p:spPr>
        </p:pic>
        <p:sp>
          <p:nvSpPr>
            <p:cNvPr id="36" name="Объект 2">
              <a:extLst>
                <a:ext uri="{FF2B5EF4-FFF2-40B4-BE49-F238E27FC236}">
                  <a16:creationId xmlns:a16="http://schemas.microsoft.com/office/drawing/2014/main" id="{159FB95B-FDF7-48D9-975A-444461A9620A}"/>
                </a:ext>
              </a:extLst>
            </p:cNvPr>
            <p:cNvSpPr txBox="1">
              <a:spLocks/>
            </p:cNvSpPr>
            <p:nvPr/>
          </p:nvSpPr>
          <p:spPr>
            <a:xfrm>
              <a:off x="922836" y="5664134"/>
              <a:ext cx="3368219" cy="9884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fi-FI" sz="1600" dirty="0">
                  <a:latin typeface="Raleway Medium" panose="020B0603030101060003" pitchFamily="34" charset="-52"/>
                </a:rPr>
                <a:t>Mojaroli yoki salbiy vaziyat yuzaga kelsa, obro‘ga putur</a:t>
              </a:r>
            </a:p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fi-FI" sz="1600" dirty="0">
                  <a:latin typeface="Raleway Medium" panose="020B0603030101060003" pitchFamily="34" charset="-52"/>
                </a:rPr>
                <a:t>yetishi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036C5DA-6CF0-4784-8E77-E36A50A8A83C}"/>
              </a:ext>
            </a:extLst>
          </p:cNvPr>
          <p:cNvGrpSpPr/>
          <p:nvPr/>
        </p:nvGrpSpPr>
        <p:grpSpPr>
          <a:xfrm>
            <a:off x="5474161" y="3850039"/>
            <a:ext cx="3368219" cy="2547853"/>
            <a:chOff x="5474161" y="3850039"/>
            <a:chExt cx="3368219" cy="2547853"/>
          </a:xfrm>
        </p:grpSpPr>
        <p:sp>
          <p:nvSpPr>
            <p:cNvPr id="39" name="Объект 2">
              <a:extLst>
                <a:ext uri="{FF2B5EF4-FFF2-40B4-BE49-F238E27FC236}">
                  <a16:creationId xmlns:a16="http://schemas.microsoft.com/office/drawing/2014/main" id="{68EE36B2-FED0-4306-BADE-AEFDD9ED74A4}"/>
                </a:ext>
              </a:extLst>
            </p:cNvPr>
            <p:cNvSpPr txBox="1">
              <a:spLocks/>
            </p:cNvSpPr>
            <p:nvPr/>
          </p:nvSpPr>
          <p:spPr>
            <a:xfrm>
              <a:off x="5474161" y="5966855"/>
              <a:ext cx="3368219" cy="4310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fi-FI" sz="1600" dirty="0">
                  <a:latin typeface="Raleway Medium" panose="020B0603030101060003" pitchFamily="34" charset="-52"/>
                </a:rPr>
                <a:t>Norasmiy va ochiq muloqot</a:t>
              </a:r>
              <a:endParaRPr lang="ru-RU" sz="1600" dirty="0">
                <a:latin typeface="Raleway Medium" panose="020B0603030101060003" pitchFamily="34" charset="-52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DD4090D6-D662-4F21-A084-EC97EE37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75675" y="3850039"/>
              <a:ext cx="1871708" cy="1991690"/>
            </a:xfrm>
            <a:prstGeom prst="rect">
              <a:avLst/>
            </a:prstGeom>
          </p:spPr>
        </p:pic>
      </p:grp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A71AAE93-E5CB-4F3F-98DB-CA805136ADD9}"/>
              </a:ext>
            </a:extLst>
          </p:cNvPr>
          <p:cNvCxnSpPr>
            <a:cxnSpLocks/>
          </p:cNvCxnSpPr>
          <p:nvPr/>
        </p:nvCxnSpPr>
        <p:spPr>
          <a:xfrm flipH="1" flipV="1">
            <a:off x="3632200" y="2879268"/>
            <a:ext cx="698500" cy="4430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FC2C8517-4BA5-42F5-B908-A6F3F14B95EA}"/>
              </a:ext>
            </a:extLst>
          </p:cNvPr>
          <p:cNvCxnSpPr>
            <a:cxnSpLocks/>
          </p:cNvCxnSpPr>
          <p:nvPr/>
        </p:nvCxnSpPr>
        <p:spPr>
          <a:xfrm flipV="1">
            <a:off x="5518022" y="2757439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4F3620CC-B494-4B17-9E4E-B472F1549D19}"/>
              </a:ext>
            </a:extLst>
          </p:cNvPr>
          <p:cNvCxnSpPr>
            <a:cxnSpLocks/>
          </p:cNvCxnSpPr>
          <p:nvPr/>
        </p:nvCxnSpPr>
        <p:spPr>
          <a:xfrm rot="4500000" flipV="1">
            <a:off x="5643895" y="3987710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F20117D1-0603-44FE-8A44-8DC283C98FDF}"/>
              </a:ext>
            </a:extLst>
          </p:cNvPr>
          <p:cNvCxnSpPr>
            <a:cxnSpLocks/>
          </p:cNvCxnSpPr>
          <p:nvPr/>
        </p:nvCxnSpPr>
        <p:spPr>
          <a:xfrm rot="11700000" flipV="1">
            <a:off x="3567124" y="4038978"/>
            <a:ext cx="759070" cy="6715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29ECA3C4-548B-4AAD-B9D8-8AF9032AD2F6}"/>
              </a:ext>
            </a:extLst>
          </p:cNvPr>
          <p:cNvCxnSpPr>
            <a:cxnSpLocks/>
          </p:cNvCxnSpPr>
          <p:nvPr/>
        </p:nvCxnSpPr>
        <p:spPr>
          <a:xfrm>
            <a:off x="4974356" y="2208163"/>
            <a:ext cx="0" cy="30724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50AB56-19DE-4182-A271-F926BD6FFB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1263"/>
          <a:stretch/>
        </p:blipFill>
        <p:spPr>
          <a:xfrm flipH="1">
            <a:off x="-165100" y="-215900"/>
            <a:ext cx="10236200" cy="71755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3E770E8-CA77-4B95-8088-BF9FF395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1475" y="3374149"/>
            <a:ext cx="1505912" cy="263880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1814CBE-7958-420C-9840-29B43F187EDF}"/>
              </a:ext>
            </a:extLst>
          </p:cNvPr>
          <p:cNvGrpSpPr/>
          <p:nvPr/>
        </p:nvGrpSpPr>
        <p:grpSpPr>
          <a:xfrm rot="16040933">
            <a:off x="-1091520" y="-661459"/>
            <a:ext cx="11708039" cy="8738797"/>
            <a:chOff x="-640716" y="-1194859"/>
            <a:chExt cx="11708039" cy="8738797"/>
          </a:xfrm>
          <a:solidFill>
            <a:schemeClr val="accent1">
              <a:alpha val="0"/>
            </a:schemeClr>
          </a:solidFill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4EE7FAE-EBFF-4329-B0E0-B6270F06C673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4340757-49D5-4DC6-AC09-5667BBAB8269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F89DBA23-6296-4BE1-B328-63CC7ED18B12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7A68311B-E5F5-4B7D-B441-A68DB018D5CA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28B56622-58C1-455D-A493-8A6FB343B2A1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61FA214-4F57-4C83-8549-1203DBC9FDD1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69DD159-DD29-46B6-9A10-9210FF5BAAD9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E5E3EA61-3C09-4824-B12A-D4BAA3435A82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7186D1ED-B701-4A25-967A-6CD7507B3FE0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8CE8871-D95A-43A4-85C4-1CDE8E4CD12C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9321388-106E-42E7-AF99-5653B02F389B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04E71105-DD7D-4D4A-B0B4-C720D583CD9B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4C41EBEA-B3F2-41DC-BF70-E216B70E8BDB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EA1BF68-267D-4D34-B5DA-35AFAADF5670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1E6ABEFC-3A9A-45DC-B87A-37C5C8809851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4DAD334-DEFD-4FBC-BFAC-A5E8F1B23B3A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27CD981-2D9C-47F1-88B2-4D99926D66C6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CB14D98-060B-4F14-9567-47CBB1043823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6175D60-0020-433C-82ED-082EC53F17CE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EF415DE0-0016-4FED-97C2-5B0354D3A269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7759A377-E71D-4EDB-8E87-B27C095ED039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E3287E80-E496-4D55-9E94-759603924B02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FA33DA9-A155-46C0-86BF-287381FD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1628400"/>
            <a:ext cx="7003528" cy="27471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Black" panose="020B0A03030101060003" pitchFamily="34" charset="-52"/>
              </a:rPr>
              <a:t>SMM NING </a:t>
            </a:r>
            <a:br>
              <a:rPr lang="en-US" dirty="0">
                <a:solidFill>
                  <a:schemeClr val="bg1"/>
                </a:solidFill>
                <a:latin typeface="Raleway Black" panose="020B0A03030101060003" pitchFamily="34" charset="-52"/>
              </a:rPr>
            </a:br>
            <a:r>
              <a:rPr lang="en-US" dirty="0">
                <a:solidFill>
                  <a:schemeClr val="bg1"/>
                </a:solidFill>
                <a:latin typeface="Raleway Black" panose="020B0A03030101060003" pitchFamily="34" charset="-52"/>
              </a:rPr>
              <a:t>ASOSIY VAZIFALARI</a:t>
            </a:r>
            <a:endParaRPr lang="ru-RU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C45F7F8-5176-4615-A3D8-A98E9E324567}"/>
              </a:ext>
            </a:extLst>
          </p:cNvPr>
          <p:cNvGrpSpPr/>
          <p:nvPr/>
        </p:nvGrpSpPr>
        <p:grpSpPr>
          <a:xfrm rot="5400000">
            <a:off x="-800100" y="-64779"/>
            <a:ext cx="10617200" cy="7924602"/>
            <a:chOff x="-640716" y="-1194859"/>
            <a:chExt cx="11708039" cy="8738797"/>
          </a:xfrm>
          <a:solidFill>
            <a:schemeClr val="accent1">
              <a:alpha val="7000"/>
            </a:schemeClr>
          </a:solidFill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92AE2D4F-B702-473C-92B9-2042CD9299BE}"/>
                </a:ext>
              </a:extLst>
            </p:cNvPr>
            <p:cNvSpPr/>
            <p:nvPr/>
          </p:nvSpPr>
          <p:spPr>
            <a:xfrm>
              <a:off x="-519677" y="-66675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DFBD74BD-CED1-4400-ADEA-6A0A50436230}"/>
                </a:ext>
              </a:extLst>
            </p:cNvPr>
            <p:cNvSpPr/>
            <p:nvPr/>
          </p:nvSpPr>
          <p:spPr>
            <a:xfrm>
              <a:off x="8638335" y="-1194859"/>
              <a:ext cx="2428988" cy="2428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C960A97-B8D8-4125-928D-CF1D7D605A22}"/>
                </a:ext>
              </a:extLst>
            </p:cNvPr>
            <p:cNvSpPr/>
            <p:nvPr/>
          </p:nvSpPr>
          <p:spPr>
            <a:xfrm>
              <a:off x="5854980" y="-297078"/>
              <a:ext cx="1337828" cy="1337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98A73FD4-C45C-4F2C-902A-A61390AB3E5A}"/>
                </a:ext>
              </a:extLst>
            </p:cNvPr>
            <p:cNvSpPr/>
            <p:nvPr/>
          </p:nvSpPr>
          <p:spPr>
            <a:xfrm>
              <a:off x="3006852" y="475118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07733759-CFB2-4FDB-A34D-176057F631D6}"/>
                </a:ext>
              </a:extLst>
            </p:cNvPr>
            <p:cNvSpPr/>
            <p:nvPr/>
          </p:nvSpPr>
          <p:spPr>
            <a:xfrm>
              <a:off x="-640716" y="2825580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C16A0E1A-21CD-4437-BD94-39723D039DE3}"/>
                </a:ext>
              </a:extLst>
            </p:cNvPr>
            <p:cNvSpPr/>
            <p:nvPr/>
          </p:nvSpPr>
          <p:spPr>
            <a:xfrm>
              <a:off x="3781858" y="3511960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F28B810-986D-40F6-82C6-0941954E60DC}"/>
                </a:ext>
              </a:extLst>
            </p:cNvPr>
            <p:cNvSpPr/>
            <p:nvPr/>
          </p:nvSpPr>
          <p:spPr>
            <a:xfrm>
              <a:off x="2729730" y="5997154"/>
              <a:ext cx="771456" cy="771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85DA857-2605-4230-8901-12E4C0DFA757}"/>
                </a:ext>
              </a:extLst>
            </p:cNvPr>
            <p:cNvSpPr/>
            <p:nvPr/>
          </p:nvSpPr>
          <p:spPr>
            <a:xfrm>
              <a:off x="6402700" y="3194363"/>
              <a:ext cx="856782" cy="856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692CC86-9290-483B-A457-1D170C68E9B9}"/>
                </a:ext>
              </a:extLst>
            </p:cNvPr>
            <p:cNvSpPr/>
            <p:nvPr/>
          </p:nvSpPr>
          <p:spPr>
            <a:xfrm>
              <a:off x="6302783" y="6429435"/>
              <a:ext cx="264890" cy="264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55ADE66A-66A9-47F2-A0FB-2945A1E95324}"/>
                </a:ext>
              </a:extLst>
            </p:cNvPr>
            <p:cNvSpPr/>
            <p:nvPr/>
          </p:nvSpPr>
          <p:spPr>
            <a:xfrm>
              <a:off x="9085840" y="3572174"/>
              <a:ext cx="472376" cy="472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D3AB7C52-B82E-421F-8388-05A679E76BE1}"/>
                </a:ext>
              </a:extLst>
            </p:cNvPr>
            <p:cNvSpPr/>
            <p:nvPr/>
          </p:nvSpPr>
          <p:spPr>
            <a:xfrm>
              <a:off x="9045715" y="6292040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D6FF4FB-BD5B-43D8-90FD-D460C64A8377}"/>
                </a:ext>
              </a:extLst>
            </p:cNvPr>
            <p:cNvSpPr/>
            <p:nvPr/>
          </p:nvSpPr>
          <p:spPr>
            <a:xfrm>
              <a:off x="-579694" y="6384551"/>
              <a:ext cx="1159387" cy="1159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FA0B2447-9A76-4D52-B2D5-137BF34EF4D6}"/>
                </a:ext>
              </a:extLst>
            </p:cNvPr>
            <p:cNvSpPr/>
            <p:nvPr/>
          </p:nvSpPr>
          <p:spPr>
            <a:xfrm>
              <a:off x="681711" y="1734495"/>
              <a:ext cx="259788" cy="259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B4B204BA-3E7C-41A5-9D9E-6FCAAA011729}"/>
                </a:ext>
              </a:extLst>
            </p:cNvPr>
            <p:cNvSpPr/>
            <p:nvPr/>
          </p:nvSpPr>
          <p:spPr>
            <a:xfrm>
              <a:off x="-19312" y="4852838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74675AF8-B835-42A7-97DE-FCB81B3D60B5}"/>
                </a:ext>
              </a:extLst>
            </p:cNvPr>
            <p:cNvSpPr/>
            <p:nvPr/>
          </p:nvSpPr>
          <p:spPr>
            <a:xfrm>
              <a:off x="3250555" y="328429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6C98510-84D0-4352-9A8F-D540C80A9B39}"/>
                </a:ext>
              </a:extLst>
            </p:cNvPr>
            <p:cNvSpPr/>
            <p:nvPr/>
          </p:nvSpPr>
          <p:spPr>
            <a:xfrm>
              <a:off x="6125088" y="3864035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2425C5B2-3B5A-421B-981F-0941F138996C}"/>
                </a:ext>
              </a:extLst>
            </p:cNvPr>
            <p:cNvSpPr/>
            <p:nvPr/>
          </p:nvSpPr>
          <p:spPr>
            <a:xfrm>
              <a:off x="8182329" y="3572174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1C72B5D3-71D0-4563-9622-ED077C0270FA}"/>
                </a:ext>
              </a:extLst>
            </p:cNvPr>
            <p:cNvSpPr/>
            <p:nvPr/>
          </p:nvSpPr>
          <p:spPr>
            <a:xfrm>
              <a:off x="6112389" y="5541871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DDBA734C-4CF5-4E67-8C0D-20BD91A95768}"/>
                </a:ext>
              </a:extLst>
            </p:cNvPr>
            <p:cNvSpPr/>
            <p:nvPr/>
          </p:nvSpPr>
          <p:spPr>
            <a:xfrm>
              <a:off x="6079914" y="1963547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1C009FC0-A540-4F21-B935-7453D613ACF5}"/>
                </a:ext>
              </a:extLst>
            </p:cNvPr>
            <p:cNvSpPr/>
            <p:nvPr/>
          </p:nvSpPr>
          <p:spPr>
            <a:xfrm>
              <a:off x="7840509" y="429191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DDB1C776-62E5-44D2-BBB0-A2BDD327821B}"/>
                </a:ext>
              </a:extLst>
            </p:cNvPr>
            <p:cNvSpPr/>
            <p:nvPr/>
          </p:nvSpPr>
          <p:spPr>
            <a:xfrm>
              <a:off x="1645913" y="65064"/>
              <a:ext cx="569091" cy="5690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29A1803A-4F64-4D83-B342-136174D93371}"/>
                </a:ext>
              </a:extLst>
            </p:cNvPr>
            <p:cNvSpPr/>
            <p:nvPr/>
          </p:nvSpPr>
          <p:spPr>
            <a:xfrm>
              <a:off x="9616640" y="4715074"/>
              <a:ext cx="689409" cy="689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A179CF9D-C172-4F39-B5A1-5AB6212D4A4B}"/>
                </a:ext>
              </a:extLst>
            </p:cNvPr>
            <p:cNvSpPr/>
            <p:nvPr/>
          </p:nvSpPr>
          <p:spPr>
            <a:xfrm rot="16450796">
              <a:off x="7831649" y="1795272"/>
              <a:ext cx="856783" cy="856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1E1AE955-B4B0-4588-A345-5F75AAD6E2EE}"/>
                </a:ext>
              </a:extLst>
            </p:cNvPr>
            <p:cNvSpPr/>
            <p:nvPr/>
          </p:nvSpPr>
          <p:spPr>
            <a:xfrm rot="16450796">
              <a:off x="9288844" y="2229616"/>
              <a:ext cx="260116" cy="2601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0FF6606E-E190-4B3C-B8E0-AEF991EBD1C0}"/>
                </a:ext>
              </a:extLst>
            </p:cNvPr>
            <p:cNvSpPr/>
            <p:nvPr/>
          </p:nvSpPr>
          <p:spPr>
            <a:xfrm>
              <a:off x="3486062" y="4311708"/>
              <a:ext cx="1404484" cy="140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B712E709-4DD7-4AF5-A748-E7448AAAEBA6}"/>
                </a:ext>
              </a:extLst>
            </p:cNvPr>
            <p:cNvSpPr/>
            <p:nvPr/>
          </p:nvSpPr>
          <p:spPr>
            <a:xfrm>
              <a:off x="4911605" y="3417746"/>
              <a:ext cx="747523" cy="747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6BDA2461-59C7-4062-864E-0AC87327B741}"/>
                </a:ext>
              </a:extLst>
            </p:cNvPr>
            <p:cNvSpPr/>
            <p:nvPr/>
          </p:nvSpPr>
          <p:spPr>
            <a:xfrm>
              <a:off x="4698507" y="6900464"/>
              <a:ext cx="455283" cy="455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8303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287</Words>
  <Application>Microsoft Office PowerPoint</Application>
  <PresentationFormat>Лист A4 (210x297 мм)</PresentationFormat>
  <Paragraphs>60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Raleway Black</vt:lpstr>
      <vt:lpstr>Raleway ExtraBold</vt:lpstr>
      <vt:lpstr>Raleway Medium</vt:lpstr>
      <vt:lpstr>Roboto Light</vt:lpstr>
      <vt:lpstr>Тема Office</vt:lpstr>
      <vt:lpstr>SMM</vt:lpstr>
      <vt:lpstr>SMM NIMA?</vt:lpstr>
      <vt:lpstr>Tayanch tushunchalar</vt:lpstr>
      <vt:lpstr>Tayanch tushunchalar</vt:lpstr>
      <vt:lpstr>SMM NING AFZALLIKLARI</vt:lpstr>
      <vt:lpstr>Презентация PowerPoint</vt:lpstr>
      <vt:lpstr>SMM NING KAMCHILIKLARI</vt:lpstr>
      <vt:lpstr>Презентация PowerPoint</vt:lpstr>
      <vt:lpstr>SMM NING  ASOSIY VAZIFALARI</vt:lpstr>
      <vt:lpstr>SMM NING  ASOSIY VAZIFALARI</vt:lpstr>
      <vt:lpstr>SMM NING  ASOSIY VAZIFALARI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SMM</dc:title>
  <dc:creator>Matlab Iskandar</dc:creator>
  <cp:lastModifiedBy>Matlab Iskandar</cp:lastModifiedBy>
  <cp:revision>48</cp:revision>
  <dcterms:created xsi:type="dcterms:W3CDTF">2020-06-16T10:37:14Z</dcterms:created>
  <dcterms:modified xsi:type="dcterms:W3CDTF">2020-09-22T15:39:54Z</dcterms:modified>
</cp:coreProperties>
</file>